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701" r:id="rId2"/>
    <p:sldId id="702" r:id="rId3"/>
    <p:sldId id="695" r:id="rId4"/>
    <p:sldId id="573" r:id="rId5"/>
    <p:sldId id="534" r:id="rId6"/>
    <p:sldId id="570" r:id="rId7"/>
    <p:sldId id="576" r:id="rId8"/>
    <p:sldId id="682" r:id="rId9"/>
    <p:sldId id="640" r:id="rId10"/>
    <p:sldId id="641" r:id="rId11"/>
    <p:sldId id="683" r:id="rId12"/>
    <p:sldId id="595" r:id="rId13"/>
    <p:sldId id="697" r:id="rId14"/>
    <p:sldId id="698" r:id="rId15"/>
    <p:sldId id="699" r:id="rId16"/>
    <p:sldId id="700" r:id="rId17"/>
    <p:sldId id="646" r:id="rId18"/>
    <p:sldId id="681" r:id="rId19"/>
    <p:sldId id="608" r:id="rId20"/>
    <p:sldId id="703" r:id="rId21"/>
  </p:sldIdLst>
  <p:sldSz cx="9144000" cy="5143500" type="screen16x9"/>
  <p:notesSz cx="7019925" cy="9305925"/>
  <p:custShowLst>
    <p:custShow name="Falcon &amp; Raptor Products - General" id="0">
      <p:sldLst>
        <p:sld r:id="rId17"/>
        <p:sld r:id="rId20"/>
      </p:sldLst>
    </p:custShow>
    <p:custShow name="Falcon &amp; Raptor Products - Comprehensive" id="1">
      <p:sldLst>
        <p:sld r:id="rId7"/>
        <p:sld r:id="rId5"/>
        <p:sld r:id="rId8"/>
        <p:sld r:id="rId4"/>
        <p:sld r:id="rId17"/>
        <p:sld r:id="rId20"/>
      </p:sldLst>
    </p:custShow>
    <p:custShow name="The Need, Opportunities &amp; Discovery" id="2">
      <p:sldLst>
        <p:sld r:id="rId19"/>
        <p:sld r:id="rId9"/>
        <p:sld r:id="rId12"/>
        <p:sld r:id="rId10"/>
        <p:sld r:id="rId11"/>
        <p:sld r:id="rId20"/>
      </p:sldLst>
    </p:custShow>
    <p:custShow name="Product Selection &amp; System Design" id="3">
      <p:sldLst>
        <p:sld r:id="rId18"/>
        <p:sld r:id="rId14"/>
        <p:sld r:id="rId15"/>
        <p:sld r:id="rId20"/>
      </p:sldLst>
    </p:custShow>
    <p:custShow name="Falcon &amp; Raptor Comprehensive" id="4">
      <p:sldLst>
        <p:sld r:id="rId19"/>
        <p:sld r:id="rId7"/>
        <p:sld r:id="rId5"/>
        <p:sld r:id="rId8"/>
        <p:sld r:id="rId17"/>
        <p:sld r:id="rId4"/>
        <p:sld r:id="rId9"/>
        <p:sld r:id="rId12"/>
        <p:sld r:id="rId10"/>
        <p:sld r:id="rId11"/>
        <p:sld r:id="rId18"/>
        <p:sld r:id="rId14"/>
        <p:sld r:id="rId15"/>
        <p:sld r:id="rId20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6765"/>
    <a:srgbClr val="F78E1E"/>
    <a:srgbClr val="CB7619"/>
    <a:srgbClr val="1391D0"/>
    <a:srgbClr val="4D7938"/>
    <a:srgbClr val="58893F"/>
    <a:srgbClr val="1251AE"/>
    <a:srgbClr val="485BE4"/>
    <a:srgbClr val="1543AB"/>
    <a:srgbClr val="0D6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4" autoAdjust="0"/>
    <p:restoredTop sz="94303" autoAdjust="0"/>
  </p:normalViewPr>
  <p:slideViewPr>
    <p:cSldViewPr snapToGrid="0" snapToObjects="1">
      <p:cViewPr varScale="1">
        <p:scale>
          <a:sx n="131" d="100"/>
          <a:sy n="131" d="100"/>
        </p:scale>
        <p:origin x="132" y="14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47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940"/>
    </p:cViewPr>
  </p:sorterViewPr>
  <p:notesViewPr>
    <p:cSldViewPr snapToGrid="0" snapToObjects="1">
      <p:cViewPr varScale="1">
        <p:scale>
          <a:sx n="122" d="100"/>
          <a:sy n="122" d="100"/>
        </p:scale>
        <p:origin x="-3816" y="-96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34F160F-686C-40A1-8E5B-21B390054B58}" type="datetime1">
              <a:rPr lang="en-US"/>
              <a:pPr>
                <a:defRPr/>
              </a:pPr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56C39C-1B66-464C-81BE-58100B4F7F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6899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69888" y="254000"/>
            <a:ext cx="4932363" cy="2774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33363" y="3168650"/>
            <a:ext cx="6553200" cy="5815013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22938" y="254000"/>
            <a:ext cx="1063625" cy="4651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CFACF3-5B3D-48A9-BB24-CFBD5FBF60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7757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1475" y="254000"/>
            <a:ext cx="4932363" cy="2774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9CCC4C-7941-4BEA-BEF2-EA96C040F6CA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606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1475" y="254000"/>
            <a:ext cx="4932363" cy="2774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9CCC4C-7941-4BEA-BEF2-EA96C040F6CA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773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1475" y="254000"/>
            <a:ext cx="4932363" cy="2774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9CCC4C-7941-4BEA-BEF2-EA96C040F6CA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267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1475" y="254000"/>
            <a:ext cx="4932363" cy="2774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9CCC4C-7941-4BEA-BEF2-EA96C040F6CA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875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1475" y="254000"/>
            <a:ext cx="4932363" cy="2774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9CCC4C-7941-4BEA-BEF2-EA96C040F6CA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084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1475" y="254000"/>
            <a:ext cx="4932363" cy="2774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9CCC4C-7941-4BEA-BEF2-EA96C040F6CA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498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1475" y="254000"/>
            <a:ext cx="4932363" cy="2774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9CCC4C-7941-4BEA-BEF2-EA96C040F6CA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654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1475" y="254000"/>
            <a:ext cx="4932363" cy="2774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9CCC4C-7941-4BEA-BEF2-EA96C040F6CA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70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1475" y="254000"/>
            <a:ext cx="4932363" cy="2774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9CCC4C-7941-4BEA-BEF2-EA96C040F6CA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334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1475" y="254000"/>
            <a:ext cx="4932363" cy="2774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9CCC4C-7941-4BEA-BEF2-EA96C040F6CA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174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1475" y="254000"/>
            <a:ext cx="4932363" cy="2774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0C82C8-958D-4013-8DE5-64E0AC06C6A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26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1475" y="254000"/>
            <a:ext cx="4932363" cy="2774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9CCC4C-7941-4BEA-BEF2-EA96C040F6CA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805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1475" y="254000"/>
            <a:ext cx="4932363" cy="2774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9CCC4C-7941-4BEA-BEF2-EA96C040F6CA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630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1475" y="254000"/>
            <a:ext cx="4932363" cy="2774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9CCC4C-7941-4BEA-BEF2-EA96C040F6CA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642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1475" y="254000"/>
            <a:ext cx="4932363" cy="2774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9CCC4C-7941-4BEA-BEF2-EA96C040F6CA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221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1475" y="254000"/>
            <a:ext cx="4932363" cy="2774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9CCC4C-7941-4BEA-BEF2-EA96C040F6CA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415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1475" y="254000"/>
            <a:ext cx="4932363" cy="2774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9CCC4C-7941-4BEA-BEF2-EA96C040F6CA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872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1475" y="254000"/>
            <a:ext cx="4932363" cy="2774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9CCC4C-7941-4BEA-BEF2-EA96C040F6CA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362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1475" y="254000"/>
            <a:ext cx="4932363" cy="2774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9CCC4C-7941-4BEA-BEF2-EA96C040F6CA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665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1475" y="254000"/>
            <a:ext cx="4932363" cy="2774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9CCC4C-7941-4BEA-BEF2-EA96C040F6CA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06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2" y="895069"/>
            <a:ext cx="4873752" cy="17650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3" y="2739066"/>
            <a:ext cx="4873752" cy="131445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667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47566" y="895069"/>
            <a:ext cx="3522698" cy="336042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4"/>
          </p:nvPr>
        </p:nvSpPr>
        <p:spPr>
          <a:xfrm>
            <a:off x="584729" y="4910880"/>
            <a:ext cx="783483" cy="1643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9B7BE-DF55-4CF5-B963-96CA07CC183C}" type="datetime1">
              <a:rPr lang="en-US"/>
              <a:pPr>
                <a:defRPr/>
              </a:pPr>
              <a:t>4/9/2019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1807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200150"/>
            <a:ext cx="8622792" cy="3360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>
          <a:xfrm>
            <a:off x="584729" y="4910880"/>
            <a:ext cx="783483" cy="1643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036C9-3B2F-4F13-A1E6-1456B032FA86}" type="datetime1">
              <a:rPr lang="en-US"/>
              <a:pPr>
                <a:defRPr/>
              </a:pPr>
              <a:t>4/9/2019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3128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347663" y="1200150"/>
            <a:ext cx="4206240" cy="33604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764024" y="1200150"/>
            <a:ext cx="4206240" cy="33604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5"/>
          </p:nvPr>
        </p:nvSpPr>
        <p:spPr>
          <a:xfrm>
            <a:off x="584730" y="4910880"/>
            <a:ext cx="776710" cy="1643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753E-009B-41C9-8301-1F5C3449E57A}" type="datetime1">
              <a:rPr lang="en-US"/>
              <a:pPr>
                <a:defRPr/>
              </a:pPr>
              <a:t>4/9/2019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0107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347472" y="1200150"/>
            <a:ext cx="4871494" cy="33604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47566" y="1200150"/>
            <a:ext cx="3522698" cy="336042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4"/>
          </p:nvPr>
        </p:nvSpPr>
        <p:spPr>
          <a:xfrm>
            <a:off x="584729" y="4910880"/>
            <a:ext cx="871537" cy="1643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219D1-B922-4280-B5BF-78E7C1872F2D}" type="datetime1">
              <a:rPr lang="en-US"/>
              <a:pPr>
                <a:defRPr/>
              </a:pPr>
              <a:t>4/9/2019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0180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653139"/>
            <a:ext cx="3997742" cy="3907431"/>
          </a:xfrm>
        </p:spPr>
        <p:txBody>
          <a:bodyPr anchor="t"/>
          <a:lstStyle>
            <a:lvl1pPr>
              <a:defRPr>
                <a:solidFill>
                  <a:srgbClr val="1391D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>
          <a:xfrm>
            <a:off x="584729" y="4910880"/>
            <a:ext cx="627697" cy="16430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C78EBAC9-6935-44AB-B860-95BCAE333818}" type="datetime1">
              <a:rPr lang="en-US" smtClean="0"/>
              <a:pPr>
                <a:defRPr/>
              </a:pPr>
              <a:t>4/9/2019</a:t>
            </a:fld>
            <a:endParaRPr lang="en-US" dirty="0"/>
          </a:p>
        </p:txBody>
      </p:sp>
      <p:pic>
        <p:nvPicPr>
          <p:cNvPr id="69635" name="Picture 3" descr="S:\Marketing\Logos\Product_Logos_and_Icons\RLE_3_icons_whitebackground cropped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561" y="738293"/>
            <a:ext cx="364918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882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header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47663" y="205979"/>
            <a:ext cx="8623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663" y="1200150"/>
            <a:ext cx="8623300" cy="346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2" name="TextBox 10"/>
          <p:cNvSpPr txBox="1">
            <a:spLocks noChangeArrowheads="1"/>
          </p:cNvSpPr>
          <p:nvPr/>
        </p:nvSpPr>
        <p:spPr bwMode="auto">
          <a:xfrm>
            <a:off x="1743499" y="4924425"/>
            <a:ext cx="8784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FFFFFF"/>
                </a:solidFill>
              </a:rPr>
              <a:t>www.rletech.com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021" y="4550947"/>
            <a:ext cx="7951979" cy="5963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5" y="4550525"/>
            <a:ext cx="4975875" cy="597957"/>
          </a:xfrm>
          <a:prstGeom prst="rect">
            <a:avLst/>
          </a:prstGeom>
        </p:spPr>
      </p:pic>
      <p:sp>
        <p:nvSpPr>
          <p:cNvPr id="12" name="TextBox 6"/>
          <p:cNvSpPr txBox="1">
            <a:spLocks noChangeArrowheads="1"/>
          </p:cNvSpPr>
          <p:nvPr userDrawn="1"/>
        </p:nvSpPr>
        <p:spPr bwMode="auto">
          <a:xfrm>
            <a:off x="240088" y="4883011"/>
            <a:ext cx="38417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DB474BE-E2FF-493D-8ED1-5BBF4B70BF69}" type="slidenum">
              <a:rPr lang="en-US" altLang="en-US" sz="900">
                <a:solidFill>
                  <a:srgbClr val="FFFFFF"/>
                </a:solidFill>
                <a:cs typeface="Arial" panose="020B0604020202020204" pitchFamily="34" charset="0"/>
              </a:rPr>
              <a:pPr/>
              <a:t>‹#›</a:t>
            </a:fld>
            <a:endParaRPr lang="en-US" altLang="en-US" sz="9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Date Placeholder 8"/>
          <p:cNvSpPr>
            <a:spLocks noGrp="1"/>
          </p:cNvSpPr>
          <p:nvPr>
            <p:ph type="dt" sz="half" idx="2"/>
          </p:nvPr>
        </p:nvSpPr>
        <p:spPr>
          <a:xfrm>
            <a:off x="582671" y="4881423"/>
            <a:ext cx="731356" cy="21907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095D6B4-553F-4CB2-BAAF-24513D2F8009}" type="datetime1">
              <a:rPr lang="en-US" smtClean="0"/>
              <a:pPr>
                <a:defRPr/>
              </a:pPr>
              <a:t>4/9/2019</a:t>
            </a:fld>
            <a:endParaRPr lang="en-US" dirty="0"/>
          </a:p>
        </p:txBody>
      </p:sp>
      <p:sp>
        <p:nvSpPr>
          <p:cNvPr id="14" name="TextBox 10"/>
          <p:cNvSpPr txBox="1">
            <a:spLocks noChangeArrowheads="1"/>
          </p:cNvSpPr>
          <p:nvPr userDrawn="1"/>
        </p:nvSpPr>
        <p:spPr bwMode="auto">
          <a:xfrm>
            <a:off x="1497612" y="4881423"/>
            <a:ext cx="8731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FFFFFF"/>
                </a:solidFill>
              </a:rPr>
              <a:t>www.rletech.com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  <p:sldLayoutId id="2147484532" r:id="rId2"/>
    <p:sldLayoutId id="2147484533" r:id="rId3"/>
    <p:sldLayoutId id="2147484534" r:id="rId4"/>
    <p:sldLayoutId id="2147484535" r:id="rId5"/>
  </p:sldLayoutIdLst>
  <p:transition>
    <p:fade/>
  </p:transition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391D0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391D0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391D0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391D0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391D0"/>
          </a:solidFill>
          <a:latin typeface="Arial" charset="0"/>
          <a:ea typeface="ＭＳ Ｐゴシック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27013" indent="-227013" algn="l" defTabSz="457200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SzPct val="80000"/>
        <a:buFont typeface="Arial" panose="020B0604020202020204" pitchFamily="34" charset="0"/>
        <a:buChar char="•"/>
        <a:defRPr sz="2800" kern="1200">
          <a:solidFill>
            <a:srgbClr val="666765"/>
          </a:solidFill>
          <a:latin typeface="Arial"/>
          <a:ea typeface="ＭＳ Ｐゴシック" charset="-128"/>
          <a:cs typeface="Arial"/>
        </a:defRPr>
      </a:lvl1pPr>
      <a:lvl2pPr marL="682625" indent="-225425" algn="l" defTabSz="457200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SzPct val="80000"/>
        <a:buFont typeface="Arial" panose="020B0604020202020204" pitchFamily="34" charset="0"/>
        <a:buChar char="–"/>
        <a:defRPr sz="2400" kern="1200">
          <a:solidFill>
            <a:srgbClr val="666765"/>
          </a:solidFill>
          <a:latin typeface="Arial"/>
          <a:ea typeface="ＭＳ Ｐゴシック" charset="-128"/>
          <a:cs typeface="Arial"/>
        </a:defRPr>
      </a:lvl2pPr>
      <a:lvl3pPr marL="1089025" indent="-174625" algn="l" defTabSz="457200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SzPct val="80000"/>
        <a:buFont typeface="Arial" panose="020B0604020202020204" pitchFamily="34" charset="0"/>
        <a:buChar char="•"/>
        <a:defRPr sz="2000" kern="1200">
          <a:solidFill>
            <a:srgbClr val="666765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SzPct val="80000"/>
        <a:buFont typeface="Arial" panose="020B0604020202020204" pitchFamily="34" charset="0"/>
        <a:buChar char="–"/>
        <a:defRPr sz="2000" kern="1200">
          <a:solidFill>
            <a:srgbClr val="666765"/>
          </a:solidFill>
          <a:latin typeface="Arial"/>
          <a:ea typeface="ＭＳ Ｐゴシック" charset="-128"/>
          <a:cs typeface="Arial"/>
        </a:defRPr>
      </a:lvl4pPr>
      <a:lvl5pPr marL="19986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SzPct val="80000"/>
        <a:buFont typeface="Arial" panose="020B0604020202020204" pitchFamily="34" charset="0"/>
        <a:buChar char="•"/>
        <a:defRPr sz="2000" kern="1200">
          <a:solidFill>
            <a:srgbClr val="666765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oleObject" Target="../embeddings/oleObject3.bin"/><Relationship Id="rId18" Type="http://schemas.openxmlformats.org/officeDocument/2006/relationships/oleObject" Target="../embeddings/oleObject5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37.jpeg"/><Relationship Id="rId7" Type="http://schemas.openxmlformats.org/officeDocument/2006/relationships/image" Target="../media/image33.jpeg"/><Relationship Id="rId12" Type="http://schemas.openxmlformats.org/officeDocument/2006/relationships/image" Target="../media/image26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.bin"/><Relationship Id="rId20" Type="http://schemas.openxmlformats.org/officeDocument/2006/relationships/image" Target="../media/image36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jpe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31.jpeg"/><Relationship Id="rId15" Type="http://schemas.openxmlformats.org/officeDocument/2006/relationships/image" Target="../media/image35.jpeg"/><Relationship Id="rId10" Type="http://schemas.openxmlformats.org/officeDocument/2006/relationships/image" Target="../media/image25.png"/><Relationship Id="rId19" Type="http://schemas.openxmlformats.org/officeDocument/2006/relationships/image" Target="../media/image29.png"/><Relationship Id="rId4" Type="http://schemas.openxmlformats.org/officeDocument/2006/relationships/image" Target="../media/image30.jpe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tner.com/technology/research/methodologies/hype-cycle.js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rogers@rletech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25"/>
          <p:cNvSpPr>
            <a:spLocks noGrp="1"/>
          </p:cNvSpPr>
          <p:nvPr>
            <p:ph type="dt" sz="half" idx="10"/>
          </p:nvPr>
        </p:nvSpPr>
        <p:spPr bwMode="auto">
          <a:xfrm>
            <a:off x="299930" y="4909317"/>
            <a:ext cx="1207008" cy="164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9B5A60DB-8A23-4B90-A99B-0CEF8D2F3653}" type="datetime4">
              <a:rPr lang="en-US" altLang="en-US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1" hangingPunct="1"/>
              <a:t>April 9, 2019</a:t>
            </a:fld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95D4DB4B-8DB6-4FC7-BD3E-C352079C1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00" y="1158825"/>
            <a:ext cx="4458272" cy="2185214"/>
          </a:xfrm>
        </p:spPr>
        <p:txBody>
          <a:bodyPr wrap="none">
            <a:spAutoFit/>
          </a:bodyPr>
          <a:lstStyle/>
          <a:p>
            <a:r>
              <a:rPr lang="en-US" altLang="en-US" sz="1600" i="1" dirty="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NFMT Quick Fire Presentation:</a:t>
            </a:r>
            <a:br>
              <a:rPr lang="en-US" altLang="en-US" sz="1800" dirty="0">
                <a:solidFill>
                  <a:srgbClr val="CB761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 sz="1800" dirty="0">
                <a:solidFill>
                  <a:srgbClr val="CB761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000" b="1" i="1" dirty="0">
                <a:solidFill>
                  <a:srgbClr val="CB761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Solving Your Peace of Mind Problem</a:t>
            </a:r>
            <a:br>
              <a:rPr lang="en-US" altLang="en-US" sz="2000" i="1" dirty="0">
                <a:solidFill>
                  <a:srgbClr val="CB761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 sz="2000" i="1" dirty="0">
                <a:solidFill>
                  <a:srgbClr val="CB761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 sz="2400" dirty="0">
                <a:solidFill>
                  <a:srgbClr val="CB761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400" dirty="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Presenter:</a:t>
            </a:r>
            <a:br>
              <a:rPr lang="en-US" altLang="en-US" sz="1600" dirty="0">
                <a:solidFill>
                  <a:srgbClr val="CB761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srgbClr val="CB761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Cam Rogers</a:t>
            </a:r>
            <a:br>
              <a:rPr lang="en-US" altLang="en-US" sz="1600" dirty="0">
                <a:solidFill>
                  <a:srgbClr val="CB761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400" dirty="0">
                <a:solidFill>
                  <a:srgbClr val="CB761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Director of International &amp; Western US Sales</a:t>
            </a:r>
            <a:endParaRPr lang="en-US" altLang="en-US" sz="1800" dirty="0">
              <a:solidFill>
                <a:srgbClr val="CB7619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0067B4A9-3379-44B1-AD72-46B5E0508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4261" y="1359509"/>
            <a:ext cx="2808697" cy="210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2880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25"/>
          <p:cNvSpPr>
            <a:spLocks noGrp="1"/>
          </p:cNvSpPr>
          <p:nvPr>
            <p:ph type="dt" sz="half" idx="10"/>
          </p:nvPr>
        </p:nvSpPr>
        <p:spPr bwMode="auto">
          <a:xfrm>
            <a:off x="299930" y="4909317"/>
            <a:ext cx="1207008" cy="164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9B5A60DB-8A23-4B90-A99B-0CEF8D2F3653}" type="datetime4">
              <a:rPr lang="en-US" altLang="en-US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1" hangingPunct="1"/>
              <a:t>April 9, 2019</a:t>
            </a:fld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57D82A-ED7B-43F0-BF0C-351731D7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39" y="330498"/>
            <a:ext cx="3349635" cy="430887"/>
          </a:xfrm>
        </p:spPr>
        <p:txBody>
          <a:bodyPr wrap="none" lIns="91440">
            <a:spAutoFit/>
          </a:bodyPr>
          <a:lstStyle/>
          <a:p>
            <a:r>
              <a:rPr lang="en-US" sz="2800" dirty="0">
                <a:solidFill>
                  <a:srgbClr val="CB7619"/>
                </a:solidFill>
              </a:rPr>
              <a:t>The Wireless Option</a:t>
            </a:r>
          </a:p>
        </p:txBody>
      </p:sp>
      <p:sp>
        <p:nvSpPr>
          <p:cNvPr id="9" name="Content Placeholder 22">
            <a:extLst>
              <a:ext uri="{FF2B5EF4-FFF2-40B4-BE49-F238E27FC236}">
                <a16:creationId xmlns:a16="http://schemas.microsoft.com/office/drawing/2014/main" id="{9A6F21F6-89D2-4E87-B671-EAB66AC4F56F}"/>
              </a:ext>
            </a:extLst>
          </p:cNvPr>
          <p:cNvSpPr txBox="1">
            <a:spLocks/>
          </p:cNvSpPr>
          <p:nvPr/>
        </p:nvSpPr>
        <p:spPr bwMode="auto">
          <a:xfrm>
            <a:off x="365661" y="1201893"/>
            <a:ext cx="8134601" cy="120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7013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1pPr>
            <a:lvl2pPr marL="682625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–"/>
              <a:defRPr sz="24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2pPr>
            <a:lvl3pPr marL="108902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–"/>
              <a:defRPr sz="20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4pPr>
            <a:lvl5pPr marL="19986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ClrTx/>
              <a:buSzTx/>
            </a:pPr>
            <a:r>
              <a:rPr lang="en-US" altLang="en-US" sz="1400" dirty="0"/>
              <a:t>Would it make the most sense to use a wireless system to help reduce wiring and Installation costs?</a:t>
            </a:r>
          </a:p>
          <a:p>
            <a:pPr defTabSz="914400" eaLnBrk="1" hangingPunct="1">
              <a:buClrTx/>
              <a:buSzTx/>
            </a:pPr>
            <a:r>
              <a:rPr lang="en-US" altLang="en-US" sz="1400" dirty="0"/>
              <a:t>Are there areas that require sensors that may be difficult to run wiring to?</a:t>
            </a:r>
          </a:p>
          <a:p>
            <a:pPr defTabSz="914400" eaLnBrk="1" hangingPunct="1">
              <a:buClrTx/>
              <a:buSzTx/>
            </a:pPr>
            <a:r>
              <a:rPr lang="en-US" altLang="en-US" sz="1400" dirty="0"/>
              <a:t>Is a wireless system required that has the ability to integrate into a management system with SNMP, Modbus or BACnet protocols?</a:t>
            </a:r>
          </a:p>
          <a:p>
            <a:pPr defTabSz="914400" eaLnBrk="1" hangingPunct="1">
              <a:buClrTx/>
              <a:buSzTx/>
            </a:pPr>
            <a:endParaRPr lang="en-US" altLang="en-US" sz="1400" dirty="0"/>
          </a:p>
        </p:txBody>
      </p:sp>
      <p:pic>
        <p:nvPicPr>
          <p:cNvPr id="24" name="Picture 23" descr="http://2guystalkingmetsbaseball.com/wp-content/uploads/2012/10/question-mark.jpg">
            <a:extLst>
              <a:ext uri="{FF2B5EF4-FFF2-40B4-BE49-F238E27FC236}">
                <a16:creationId xmlns:a16="http://schemas.microsoft.com/office/drawing/2014/main" id="{A7A01F3D-A5C7-4DEF-83EE-A56073BE0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5111" y="2571750"/>
            <a:ext cx="18923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74241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25"/>
          <p:cNvSpPr>
            <a:spLocks noGrp="1"/>
          </p:cNvSpPr>
          <p:nvPr>
            <p:ph type="dt" sz="half" idx="10"/>
          </p:nvPr>
        </p:nvSpPr>
        <p:spPr bwMode="auto">
          <a:xfrm>
            <a:off x="299930" y="4909317"/>
            <a:ext cx="1207008" cy="164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9B5A60DB-8A23-4B90-A99B-0CEF8D2F3653}" type="datetime4">
              <a:rPr lang="en-US" altLang="en-US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1" hangingPunct="1"/>
              <a:t>April 9, 2019</a:t>
            </a:fld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57D82A-ED7B-43F0-BF0C-351731D7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39" y="330498"/>
            <a:ext cx="4886915" cy="430887"/>
          </a:xfrm>
        </p:spPr>
        <p:txBody>
          <a:bodyPr wrap="none" lIns="91440">
            <a:spAutoFit/>
          </a:bodyPr>
          <a:lstStyle/>
          <a:p>
            <a:r>
              <a:rPr lang="en-US" sz="2800" dirty="0">
                <a:solidFill>
                  <a:srgbClr val="CB7619"/>
                </a:solidFill>
              </a:rPr>
              <a:t>Site Monitoring Best Practices</a:t>
            </a:r>
          </a:p>
        </p:txBody>
      </p:sp>
      <p:sp>
        <p:nvSpPr>
          <p:cNvPr id="9" name="Content Placeholder 22">
            <a:extLst>
              <a:ext uri="{FF2B5EF4-FFF2-40B4-BE49-F238E27FC236}">
                <a16:creationId xmlns:a16="http://schemas.microsoft.com/office/drawing/2014/main" id="{9A6F21F6-89D2-4E87-B671-EAB66AC4F56F}"/>
              </a:ext>
            </a:extLst>
          </p:cNvPr>
          <p:cNvSpPr txBox="1">
            <a:spLocks/>
          </p:cNvSpPr>
          <p:nvPr/>
        </p:nvSpPr>
        <p:spPr bwMode="auto">
          <a:xfrm>
            <a:off x="558332" y="1240869"/>
            <a:ext cx="3897311" cy="21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7013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1pPr>
            <a:lvl2pPr marL="682625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–"/>
              <a:defRPr sz="24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2pPr>
            <a:lvl3pPr marL="108902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–"/>
              <a:defRPr sz="20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4pPr>
            <a:lvl5pPr marL="19986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ClrTx/>
              <a:buSzTx/>
            </a:pPr>
            <a:r>
              <a:rPr lang="en-US" altLang="en-US" sz="1400" dirty="0"/>
              <a:t>Integrate all existing equipment and sensors</a:t>
            </a:r>
          </a:p>
          <a:p>
            <a:pPr defTabSz="914400" eaLnBrk="1" hangingPunct="1">
              <a:buClrTx/>
              <a:buSzTx/>
            </a:pPr>
            <a:r>
              <a:rPr lang="en-US" altLang="en-US" sz="1400" dirty="0"/>
              <a:t>Summary alarm outputs are available from most critical equipment</a:t>
            </a:r>
          </a:p>
          <a:p>
            <a:pPr defTabSz="914400" eaLnBrk="1" hangingPunct="1">
              <a:buClrTx/>
              <a:buSzTx/>
            </a:pPr>
            <a:r>
              <a:rPr lang="en-US" altLang="en-US" sz="1400" dirty="0"/>
              <a:t>Intelligent protocols provide substantially more information</a:t>
            </a:r>
          </a:p>
          <a:p>
            <a:pPr defTabSz="914400" eaLnBrk="1" hangingPunct="1">
              <a:buClrTx/>
              <a:buSzTx/>
            </a:pPr>
            <a:r>
              <a:rPr lang="en-US" altLang="en-US" sz="1400" dirty="0"/>
              <a:t>If no integration capabilities are available, get creative and add appropriate sensors </a:t>
            </a:r>
          </a:p>
          <a:p>
            <a:pPr defTabSz="914400" eaLnBrk="1" hangingPunct="1">
              <a:buClrTx/>
              <a:buSzTx/>
            </a:pPr>
            <a:r>
              <a:rPr lang="en-US" altLang="en-US" sz="1400" dirty="0"/>
              <a:t>Identify what can be added for comprehensive site monitoring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8F87137-6DCB-47D8-8246-08959C49A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6354" y="961696"/>
            <a:ext cx="623461" cy="118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ECFC948F-F265-4786-9783-BCEA08340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7381" y="3602256"/>
            <a:ext cx="1029749" cy="80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KX-HCM10">
            <a:extLst>
              <a:ext uri="{FF2B5EF4-FFF2-40B4-BE49-F238E27FC236}">
                <a16:creationId xmlns:a16="http://schemas.microsoft.com/office/drawing/2014/main" id="{B170ED40-2F05-456D-9EB6-C9B300691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7769" y="3934836"/>
            <a:ext cx="466012" cy="46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DDA82AB-9024-47D8-894D-35FCCC0EF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971" y="2440334"/>
            <a:ext cx="1341333" cy="68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0E27D526-DCF6-4C46-8B98-A0C6AE283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4698" y="1125019"/>
            <a:ext cx="746083" cy="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Object 5">
            <a:extLst>
              <a:ext uri="{FF2B5EF4-FFF2-40B4-BE49-F238E27FC236}">
                <a16:creationId xmlns:a16="http://schemas.microsoft.com/office/drawing/2014/main" id="{0D60D18B-388F-4BC2-AC34-5AF67234F9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387517"/>
              </p:ext>
            </p:extLst>
          </p:nvPr>
        </p:nvGraphicFramePr>
        <p:xfrm>
          <a:off x="5699902" y="2571750"/>
          <a:ext cx="484606" cy="61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6" name="Photo Editor Photo" r:id="rId9" imgW="1171429" imgH="1495634" progId="">
                  <p:embed/>
                </p:oleObj>
              </mc:Choice>
              <mc:Fallback>
                <p:oleObj name="Photo Editor Photo" r:id="rId9" imgW="1171429" imgH="1495634" progId="">
                  <p:embed/>
                  <p:pic>
                    <p:nvPicPr>
                      <p:cNvPr id="3175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902" y="2571750"/>
                        <a:ext cx="484606" cy="61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8">
            <a:extLst>
              <a:ext uri="{FF2B5EF4-FFF2-40B4-BE49-F238E27FC236}">
                <a16:creationId xmlns:a16="http://schemas.microsoft.com/office/drawing/2014/main" id="{BF364D4E-F457-456F-998E-FA4DF20E202A}"/>
              </a:ext>
            </a:extLst>
          </p:cNvPr>
          <p:cNvGrpSpPr>
            <a:grpSpLocks/>
          </p:cNvGrpSpPr>
          <p:nvPr/>
        </p:nvGrpSpPr>
        <p:grpSpPr bwMode="auto">
          <a:xfrm>
            <a:off x="7759430" y="3751221"/>
            <a:ext cx="710415" cy="529928"/>
            <a:chOff x="2848" y="2176"/>
            <a:chExt cx="648" cy="456"/>
          </a:xfrm>
        </p:grpSpPr>
        <p:graphicFrame>
          <p:nvGraphicFramePr>
            <p:cNvPr id="19" name="Object 4">
              <a:extLst>
                <a:ext uri="{FF2B5EF4-FFF2-40B4-BE49-F238E27FC236}">
                  <a16:creationId xmlns:a16="http://schemas.microsoft.com/office/drawing/2014/main" id="{03836933-7698-4D82-8BEB-15A4CBD548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91" y="2334"/>
            <a:ext cx="305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97" name="Photo Editor Photo" r:id="rId11" imgW="800212" imgH="733333" progId="">
                    <p:embed/>
                  </p:oleObj>
                </mc:Choice>
                <mc:Fallback>
                  <p:oleObj name="Photo Editor Photo" r:id="rId11" imgW="800212" imgH="733333" progId="">
                    <p:embed/>
                    <p:pic>
                      <p:nvPicPr>
                        <p:cNvPr id="31761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1" y="2334"/>
                          <a:ext cx="305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7">
              <a:extLst>
                <a:ext uri="{FF2B5EF4-FFF2-40B4-BE49-F238E27FC236}">
                  <a16:creationId xmlns:a16="http://schemas.microsoft.com/office/drawing/2014/main" id="{6ADD1C5A-7A8E-430D-9DB2-8EDFCE1893E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9634108"/>
                </p:ext>
              </p:extLst>
            </p:nvPr>
          </p:nvGraphicFramePr>
          <p:xfrm>
            <a:off x="2848" y="2176"/>
            <a:ext cx="279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98" name="Photo Editor Photo" r:id="rId13" imgW="10593279" imgH="15733333" progId="">
                    <p:embed/>
                  </p:oleObj>
                </mc:Choice>
                <mc:Fallback>
                  <p:oleObj name="Photo Editor Photo" r:id="rId13" imgW="10593279" imgH="15733333" progId="">
                    <p:embed/>
                    <p:pic>
                      <p:nvPicPr>
                        <p:cNvPr id="31762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8" y="2176"/>
                          <a:ext cx="279" cy="4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1" name="Picture 31" descr="HD150-2_300dpi">
            <a:extLst>
              <a:ext uri="{FF2B5EF4-FFF2-40B4-BE49-F238E27FC236}">
                <a16:creationId xmlns:a16="http://schemas.microsoft.com/office/drawing/2014/main" id="{3D91B750-A98B-4637-A8CB-2090820D2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0526" y="1375849"/>
            <a:ext cx="858810" cy="86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Object 6">
            <a:extLst>
              <a:ext uri="{FF2B5EF4-FFF2-40B4-BE49-F238E27FC236}">
                <a16:creationId xmlns:a16="http://schemas.microsoft.com/office/drawing/2014/main" id="{AD39E533-7DE1-4C45-BFEF-2964840350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878048"/>
              </p:ext>
            </p:extLst>
          </p:nvPr>
        </p:nvGraphicFramePr>
        <p:xfrm>
          <a:off x="4916424" y="3191801"/>
          <a:ext cx="623461" cy="957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9" name="Photo Editor Photo" r:id="rId16" imgW="1552792" imgH="2010056" progId="">
                  <p:embed/>
                </p:oleObj>
              </mc:Choice>
              <mc:Fallback>
                <p:oleObj name="Photo Editor Photo" r:id="rId16" imgW="1552792" imgH="2010056" progId="">
                  <p:embed/>
                  <p:pic>
                    <p:nvPicPr>
                      <p:cNvPr id="317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424" y="3191801"/>
                        <a:ext cx="623461" cy="957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>
            <a:extLst>
              <a:ext uri="{FF2B5EF4-FFF2-40B4-BE49-F238E27FC236}">
                <a16:creationId xmlns:a16="http://schemas.microsoft.com/office/drawing/2014/main" id="{29EC21F5-34C1-48C5-8E10-C678C460A0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527912"/>
              </p:ext>
            </p:extLst>
          </p:nvPr>
        </p:nvGraphicFramePr>
        <p:xfrm>
          <a:off x="717544" y="3872081"/>
          <a:ext cx="1000849" cy="800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00" name="Photo Editor Photo" r:id="rId18" imgW="952633" imgH="762106" progId="">
                  <p:embed/>
                </p:oleObj>
              </mc:Choice>
              <mc:Fallback>
                <p:oleObj name="Photo Editor Photo" r:id="rId18" imgW="952633" imgH="762106" progId="">
                  <p:embed/>
                  <p:pic>
                    <p:nvPicPr>
                      <p:cNvPr id="3175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44" y="3872081"/>
                        <a:ext cx="1000849" cy="800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6">
            <a:extLst>
              <a:ext uri="{FF2B5EF4-FFF2-40B4-BE49-F238E27FC236}">
                <a16:creationId xmlns:a16="http://schemas.microsoft.com/office/drawing/2014/main" id="{D52A11B7-4DB9-4535-82A8-14F87F8BE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8620" y="3214248"/>
            <a:ext cx="624643" cy="47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2">
            <a:extLst>
              <a:ext uri="{FF2B5EF4-FFF2-40B4-BE49-F238E27FC236}">
                <a16:creationId xmlns:a16="http://schemas.microsoft.com/office/drawing/2014/main" id="{9AA60299-AA6A-4257-A4F5-D51D980AE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8729" y="3670340"/>
            <a:ext cx="745313" cy="5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32552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25"/>
          <p:cNvSpPr>
            <a:spLocks noGrp="1"/>
          </p:cNvSpPr>
          <p:nvPr>
            <p:ph type="dt" sz="half" idx="10"/>
          </p:nvPr>
        </p:nvSpPr>
        <p:spPr bwMode="auto">
          <a:xfrm>
            <a:off x="299930" y="4909317"/>
            <a:ext cx="1207008" cy="164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9B5A60DB-8A23-4B90-A99B-0CEF8D2F3653}" type="datetime4">
              <a:rPr lang="en-US" altLang="en-US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1" hangingPunct="1"/>
              <a:t>April 9, 2019</a:t>
            </a:fld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57D82A-ED7B-43F0-BF0C-351731D7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39" y="330498"/>
            <a:ext cx="4420377" cy="430887"/>
          </a:xfrm>
        </p:spPr>
        <p:txBody>
          <a:bodyPr wrap="none" lIns="91440">
            <a:spAutoFit/>
          </a:bodyPr>
          <a:lstStyle/>
          <a:p>
            <a:r>
              <a:rPr lang="en-US" sz="2800" dirty="0">
                <a:solidFill>
                  <a:srgbClr val="CB7619"/>
                </a:solidFill>
              </a:rPr>
              <a:t>Benefits of a Web Interface</a:t>
            </a:r>
          </a:p>
        </p:txBody>
      </p:sp>
      <p:pic>
        <p:nvPicPr>
          <p:cNvPr id="15" name="Picture 2" descr="https://rletech.com/wp-content/uploads/2015/05/RLE_Falcon_logo.png">
            <a:extLst>
              <a:ext uri="{FF2B5EF4-FFF2-40B4-BE49-F238E27FC236}">
                <a16:creationId xmlns:a16="http://schemas.microsoft.com/office/drawing/2014/main" id="{8BC5CAE4-67F4-40DE-A561-3C6D852D7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0149" y="379551"/>
            <a:ext cx="1186601" cy="31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8810CD-1038-47D4-AE76-F4769E573B53}"/>
              </a:ext>
            </a:extLst>
          </p:cNvPr>
          <p:cNvSpPr txBox="1">
            <a:spLocks/>
          </p:cNvSpPr>
          <p:nvPr/>
        </p:nvSpPr>
        <p:spPr bwMode="auto">
          <a:xfrm>
            <a:off x="0" y="2364581"/>
            <a:ext cx="91440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8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–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2400"/>
              <a:t>or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462D59-3BA2-4300-8325-438B183F0127}"/>
              </a:ext>
            </a:extLst>
          </p:cNvPr>
          <p:cNvSpPr txBox="1">
            <a:spLocks/>
          </p:cNvSpPr>
          <p:nvPr/>
        </p:nvSpPr>
        <p:spPr bwMode="auto">
          <a:xfrm>
            <a:off x="1233487" y="4239482"/>
            <a:ext cx="25527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8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–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1200" dirty="0"/>
              <a:t>All inputs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93402F-E08B-49D3-B51C-A5D4B9405224}"/>
              </a:ext>
            </a:extLst>
          </p:cNvPr>
          <p:cNvSpPr txBox="1">
            <a:spLocks/>
          </p:cNvSpPr>
          <p:nvPr/>
        </p:nvSpPr>
        <p:spPr bwMode="auto">
          <a:xfrm>
            <a:off x="5408612" y="4239480"/>
            <a:ext cx="25527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8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–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1200" dirty="0"/>
              <a:t>Only inputs in alarm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9FFB1D-A578-4F98-A119-640C78BC5338}"/>
              </a:ext>
            </a:extLst>
          </p:cNvPr>
          <p:cNvGrpSpPr/>
          <p:nvPr/>
        </p:nvGrpSpPr>
        <p:grpSpPr>
          <a:xfrm>
            <a:off x="1233487" y="1111116"/>
            <a:ext cx="2552700" cy="3110130"/>
            <a:chOff x="889953" y="1697723"/>
            <a:chExt cx="2552700" cy="3110130"/>
          </a:xfrm>
        </p:grpSpPr>
        <p:pic>
          <p:nvPicPr>
            <p:cNvPr id="13" name="Picture 2" descr="Image result for hand holding an iphone 7">
              <a:extLst>
                <a:ext uri="{FF2B5EF4-FFF2-40B4-BE49-F238E27FC236}">
                  <a16:creationId xmlns:a16="http://schemas.microsoft.com/office/drawing/2014/main" id="{0A0641B4-378B-4C72-952E-2049C513B5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9953" y="1697723"/>
              <a:ext cx="2552700" cy="3110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619191D-4E92-489A-9D54-B5C96ABBA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855764">
              <a:off x="1589608" y="2061853"/>
              <a:ext cx="1281259" cy="232833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B1EEC1-2E29-4E92-AC81-9A1CBBDAB679}"/>
              </a:ext>
            </a:extLst>
          </p:cNvPr>
          <p:cNvGrpSpPr/>
          <p:nvPr/>
        </p:nvGrpSpPr>
        <p:grpSpPr>
          <a:xfrm>
            <a:off x="5408612" y="1111116"/>
            <a:ext cx="2552700" cy="3110130"/>
            <a:chOff x="3651930" y="1306938"/>
            <a:chExt cx="2552700" cy="3110130"/>
          </a:xfrm>
        </p:grpSpPr>
        <p:pic>
          <p:nvPicPr>
            <p:cNvPr id="17" name="Picture 2" descr="Image result for hand holding an iphone 7">
              <a:extLst>
                <a:ext uri="{FF2B5EF4-FFF2-40B4-BE49-F238E27FC236}">
                  <a16:creationId xmlns:a16="http://schemas.microsoft.com/office/drawing/2014/main" id="{CCE76734-45AB-46F2-9DE9-8E430A606B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51930" y="1306938"/>
              <a:ext cx="2552700" cy="3110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4862F59-A5AF-451E-8543-AD5A10F699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860648">
              <a:off x="4357578" y="1704129"/>
              <a:ext cx="1282410" cy="226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182790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25"/>
          <p:cNvSpPr>
            <a:spLocks noGrp="1"/>
          </p:cNvSpPr>
          <p:nvPr>
            <p:ph type="dt" sz="half" idx="10"/>
          </p:nvPr>
        </p:nvSpPr>
        <p:spPr bwMode="auto">
          <a:xfrm>
            <a:off x="299930" y="4909317"/>
            <a:ext cx="1207008" cy="164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9B5A60DB-8A23-4B90-A99B-0CEF8D2F3653}" type="datetime4">
              <a:rPr lang="en-US" altLang="en-US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1" hangingPunct="1"/>
              <a:t>April 9, 2019</a:t>
            </a:fld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57D82A-ED7B-43F0-BF0C-351731D7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39" y="330498"/>
            <a:ext cx="4420377" cy="430887"/>
          </a:xfrm>
        </p:spPr>
        <p:txBody>
          <a:bodyPr wrap="none" lIns="91440">
            <a:spAutoFit/>
          </a:bodyPr>
          <a:lstStyle/>
          <a:p>
            <a:r>
              <a:rPr lang="en-US" sz="2800" dirty="0">
                <a:solidFill>
                  <a:srgbClr val="CB7619"/>
                </a:solidFill>
              </a:rPr>
              <a:t>Benefits of a Web Interface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BD6CC8-D54C-4E0B-82C9-195C912676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9493" y="977345"/>
            <a:ext cx="5025013" cy="3308480"/>
          </a:xfrm>
          <a:prstGeom prst="rect">
            <a:avLst/>
          </a:prstGeom>
          <a:ln w="12700">
            <a:solidFill>
              <a:srgbClr val="CB7619"/>
            </a:solidFill>
          </a:ln>
        </p:spPr>
      </p:pic>
    </p:spTree>
    <p:extLst>
      <p:ext uri="{BB962C8B-B14F-4D97-AF65-F5344CB8AC3E}">
        <p14:creationId xmlns:p14="http://schemas.microsoft.com/office/powerpoint/2010/main" val="239679652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25"/>
          <p:cNvSpPr>
            <a:spLocks noGrp="1"/>
          </p:cNvSpPr>
          <p:nvPr>
            <p:ph type="dt" sz="half" idx="10"/>
          </p:nvPr>
        </p:nvSpPr>
        <p:spPr bwMode="auto">
          <a:xfrm>
            <a:off x="299930" y="4909317"/>
            <a:ext cx="1207008" cy="164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9B5A60DB-8A23-4B90-A99B-0CEF8D2F3653}" type="datetime4">
              <a:rPr lang="en-US" altLang="en-US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1" hangingPunct="1"/>
              <a:t>April 9, 2019</a:t>
            </a:fld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57D82A-ED7B-43F0-BF0C-351731D7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39" y="330498"/>
            <a:ext cx="4420377" cy="430887"/>
          </a:xfrm>
        </p:spPr>
        <p:txBody>
          <a:bodyPr wrap="none" lIns="91440">
            <a:spAutoFit/>
          </a:bodyPr>
          <a:lstStyle/>
          <a:p>
            <a:r>
              <a:rPr lang="en-US" sz="2800" dirty="0">
                <a:solidFill>
                  <a:srgbClr val="CB7619"/>
                </a:solidFill>
              </a:rPr>
              <a:t>Benefits of a Web Interface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DB4D82-23B0-4778-AE5F-141668C631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2929" y="976030"/>
            <a:ext cx="5318140" cy="3308480"/>
          </a:xfrm>
          <a:prstGeom prst="rect">
            <a:avLst/>
          </a:prstGeom>
          <a:ln w="12700">
            <a:solidFill>
              <a:srgbClr val="CB7619"/>
            </a:solidFill>
          </a:ln>
        </p:spPr>
      </p:pic>
    </p:spTree>
    <p:extLst>
      <p:ext uri="{BB962C8B-B14F-4D97-AF65-F5344CB8AC3E}">
        <p14:creationId xmlns:p14="http://schemas.microsoft.com/office/powerpoint/2010/main" val="381562685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25"/>
          <p:cNvSpPr>
            <a:spLocks noGrp="1"/>
          </p:cNvSpPr>
          <p:nvPr>
            <p:ph type="dt" sz="half" idx="10"/>
          </p:nvPr>
        </p:nvSpPr>
        <p:spPr bwMode="auto">
          <a:xfrm>
            <a:off x="299930" y="4909317"/>
            <a:ext cx="1207008" cy="164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9B5A60DB-8A23-4B90-A99B-0CEF8D2F3653}" type="datetime4">
              <a:rPr lang="en-US" altLang="en-US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1" hangingPunct="1"/>
              <a:t>April 9, 2019</a:t>
            </a:fld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57D82A-ED7B-43F0-BF0C-351731D7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39" y="330498"/>
            <a:ext cx="4420377" cy="430887"/>
          </a:xfrm>
        </p:spPr>
        <p:txBody>
          <a:bodyPr wrap="none" lIns="91440">
            <a:spAutoFit/>
          </a:bodyPr>
          <a:lstStyle/>
          <a:p>
            <a:r>
              <a:rPr lang="en-US" sz="2800" dirty="0">
                <a:solidFill>
                  <a:srgbClr val="CB7619"/>
                </a:solidFill>
              </a:rPr>
              <a:t>Benefits of a Web Interface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43953F-B402-4566-AFF4-B1E2C7B8C7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2928" y="976030"/>
            <a:ext cx="5018141" cy="3308480"/>
          </a:xfrm>
          <a:prstGeom prst="rect">
            <a:avLst/>
          </a:prstGeom>
          <a:ln>
            <a:solidFill>
              <a:srgbClr val="CB7619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550658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25"/>
          <p:cNvSpPr>
            <a:spLocks noGrp="1"/>
          </p:cNvSpPr>
          <p:nvPr>
            <p:ph type="dt" sz="half" idx="10"/>
          </p:nvPr>
        </p:nvSpPr>
        <p:spPr bwMode="auto">
          <a:xfrm>
            <a:off x="299930" y="4909317"/>
            <a:ext cx="1207008" cy="164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9B5A60DB-8A23-4B90-A99B-0CEF8D2F3653}" type="datetime4">
              <a:rPr lang="en-US" altLang="en-US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1" hangingPunct="1"/>
              <a:t>April 9, 2019</a:t>
            </a:fld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665420-EFDB-4EC6-BF3D-C7BE7871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39" y="330501"/>
            <a:ext cx="6990055" cy="430887"/>
          </a:xfrm>
        </p:spPr>
        <p:txBody>
          <a:bodyPr wrap="none" lIns="91440">
            <a:spAutoFit/>
          </a:bodyPr>
          <a:lstStyle/>
          <a:p>
            <a:r>
              <a:rPr lang="en-US" sz="2800" dirty="0">
                <a:solidFill>
                  <a:srgbClr val="8A0000"/>
                </a:solidFill>
              </a:rPr>
              <a:t>Raised Floor Perforated Panels </a:t>
            </a:r>
            <a:r>
              <a:rPr lang="en-US" sz="2800" u="sng" dirty="0">
                <a:solidFill>
                  <a:srgbClr val="8A0000"/>
                </a:solidFill>
              </a:rPr>
              <a:t>Do</a:t>
            </a:r>
            <a:r>
              <a:rPr lang="en-US" sz="2800" dirty="0">
                <a:solidFill>
                  <a:srgbClr val="8A0000"/>
                </a:solidFill>
              </a:rPr>
              <a:t> Matter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0F59950-D578-4F9F-A637-F566278F4D5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" y="1590768"/>
            <a:ext cx="9143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600" b="1" i="1" dirty="0">
                <a:solidFill>
                  <a:srgbClr val="666765"/>
                </a:solidFill>
              </a:rPr>
              <a:t>Why should customers care about which perforated tiles they choose?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688250-177D-4E36-987A-DA44EA5C36CE}"/>
              </a:ext>
            </a:extLst>
          </p:cNvPr>
          <p:cNvSpPr/>
          <p:nvPr/>
        </p:nvSpPr>
        <p:spPr>
          <a:xfrm>
            <a:off x="1588963" y="2170969"/>
            <a:ext cx="5981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8A0000"/>
                </a:solidFill>
                <a:cs typeface="Times New Roman" panose="02020603050405020304" pitchFamily="18" charset="0"/>
              </a:rPr>
              <a:t>According to EMC…</a:t>
            </a:r>
          </a:p>
          <a:p>
            <a:pPr marL="0" indent="0" algn="ctr">
              <a:buNone/>
            </a:pPr>
            <a:r>
              <a:rPr lang="en-US" sz="1600" b="1" dirty="0">
                <a:solidFill>
                  <a:srgbClr val="8A0000"/>
                </a:solidFill>
                <a:cs typeface="Times New Roman" panose="02020603050405020304" pitchFamily="18" charset="0"/>
              </a:rPr>
              <a:t>“Cooling alone can account for 60 to 70 percent of data center power costs.</a:t>
            </a:r>
            <a:r>
              <a:rPr lang="en-US" sz="1600" b="1" dirty="0">
                <a:solidFill>
                  <a:srgbClr val="8A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”*</a:t>
            </a:r>
            <a:endParaRPr lang="en-US" sz="1600" b="1" baseline="30000" dirty="0">
              <a:solidFill>
                <a:srgbClr val="8A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72C93C4-F6A8-4BFF-8989-3C02AEC9B1DC}"/>
              </a:ext>
            </a:extLst>
          </p:cNvPr>
          <p:cNvSpPr txBox="1">
            <a:spLocks/>
          </p:cNvSpPr>
          <p:nvPr/>
        </p:nvSpPr>
        <p:spPr bwMode="auto">
          <a:xfrm>
            <a:off x="1373771" y="3415845"/>
            <a:ext cx="6429745" cy="50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7013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1pPr>
            <a:lvl2pPr marL="682625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–"/>
              <a:defRPr sz="24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2pPr>
            <a:lvl3pPr marL="108902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–"/>
              <a:defRPr sz="20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4pPr>
            <a:lvl5pPr marL="19986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00" dirty="0">
              <a:solidFill>
                <a:srgbClr val="6666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latin typeface="Arial" panose="020B0604020202020204" pitchFamily="34" charset="0"/>
                <a:cs typeface="Times New Roman" panose="02020603050405020304" pitchFamily="18" charset="0"/>
              </a:rPr>
              <a:t>A well-designed airflow system can reduce the need for CRAC/CRAH energy by up to 50% and lower the upper server inlet temperatures by 10 to 20 degrees 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5A67E3-AE56-429B-B6F2-7525C37CB23D}"/>
              </a:ext>
            </a:extLst>
          </p:cNvPr>
          <p:cNvSpPr/>
          <p:nvPr/>
        </p:nvSpPr>
        <p:spPr>
          <a:xfrm>
            <a:off x="161226" y="4648658"/>
            <a:ext cx="31870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* http://www.telehouse.com/2017/01/robots-enter-the-data-center/</a:t>
            </a:r>
            <a:endParaRPr lang="en-US" sz="800" dirty="0">
              <a:solidFill>
                <a:schemeClr val="bg1">
                  <a:lumMod val="50000"/>
                </a:schemeClr>
              </a:solidFill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93455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25"/>
          <p:cNvSpPr>
            <a:spLocks noGrp="1"/>
          </p:cNvSpPr>
          <p:nvPr>
            <p:ph type="dt" sz="half" idx="10"/>
          </p:nvPr>
        </p:nvSpPr>
        <p:spPr bwMode="auto">
          <a:xfrm>
            <a:off x="299930" y="4909317"/>
            <a:ext cx="1207008" cy="164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9B5A60DB-8A23-4B90-A99B-0CEF8D2F3653}" type="datetime4">
              <a:rPr lang="en-US" altLang="en-US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1" hangingPunct="1"/>
              <a:t>April 9, 2019</a:t>
            </a:fld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57D82A-ED7B-43F0-BF0C-351731D7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39" y="330498"/>
            <a:ext cx="6005811" cy="430887"/>
          </a:xfrm>
        </p:spPr>
        <p:txBody>
          <a:bodyPr wrap="none" lIns="91440">
            <a:spAutoFit/>
          </a:bodyPr>
          <a:lstStyle/>
          <a:p>
            <a:r>
              <a:rPr lang="en-US" sz="2800" i="1" dirty="0">
                <a:solidFill>
                  <a:srgbClr val="CB7619"/>
                </a:solidFill>
              </a:rPr>
              <a:t>Site Monitoring Systems - Worksheet</a:t>
            </a:r>
            <a:endParaRPr lang="en-US" sz="2800" dirty="0">
              <a:solidFill>
                <a:srgbClr val="CB7619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9CD8CEA-6954-48E9-A031-830968551B6C}"/>
              </a:ext>
            </a:extLst>
          </p:cNvPr>
          <p:cNvSpPr txBox="1">
            <a:spLocks/>
          </p:cNvSpPr>
          <p:nvPr/>
        </p:nvSpPr>
        <p:spPr bwMode="auto">
          <a:xfrm>
            <a:off x="5161138" y="2158541"/>
            <a:ext cx="3262311" cy="68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8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85800" indent="-231775"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–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indent="0" algn="ctr" defTabSz="914400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</a:rPr>
              <a:t>Selection Worksheet</a:t>
            </a:r>
          </a:p>
          <a:p>
            <a:pPr marL="0" indent="0" algn="ctr" defTabSz="914400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</a:rPr>
              <a:t>(Available on RLETech.com for download)</a:t>
            </a:r>
            <a:endParaRPr lang="en-US" altLang="en-US" sz="1600" dirty="0">
              <a:solidFill>
                <a:srgbClr val="1391D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1EB060-EBB1-4298-BB81-EC927FC190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290" y="847527"/>
            <a:ext cx="2973710" cy="383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2370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25"/>
          <p:cNvSpPr>
            <a:spLocks noGrp="1"/>
          </p:cNvSpPr>
          <p:nvPr>
            <p:ph type="dt" sz="half" idx="10"/>
          </p:nvPr>
        </p:nvSpPr>
        <p:spPr bwMode="auto">
          <a:xfrm>
            <a:off x="299930" y="4909317"/>
            <a:ext cx="1207008" cy="164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9B5A60DB-8A23-4B90-A99B-0CEF8D2F3653}" type="datetime4">
              <a:rPr lang="en-US" altLang="en-US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1" hangingPunct="1"/>
              <a:t>April 9, 2019</a:t>
            </a:fld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57D82A-ED7B-43F0-BF0C-351731D7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39" y="330498"/>
            <a:ext cx="4050148" cy="430887"/>
          </a:xfrm>
        </p:spPr>
        <p:txBody>
          <a:bodyPr wrap="none" lIns="91440">
            <a:spAutoFit/>
          </a:bodyPr>
          <a:lstStyle/>
          <a:p>
            <a:r>
              <a:rPr lang="en-US" sz="2800" dirty="0">
                <a:solidFill>
                  <a:srgbClr val="CB7619"/>
                </a:solidFill>
              </a:rPr>
              <a:t>Achieving Peace of Mind</a:t>
            </a:r>
          </a:p>
        </p:txBody>
      </p:sp>
      <p:sp>
        <p:nvSpPr>
          <p:cNvPr id="9" name="Content Placeholder 22">
            <a:extLst>
              <a:ext uri="{FF2B5EF4-FFF2-40B4-BE49-F238E27FC236}">
                <a16:creationId xmlns:a16="http://schemas.microsoft.com/office/drawing/2014/main" id="{9A6F21F6-89D2-4E87-B671-EAB66AC4F56F}"/>
              </a:ext>
            </a:extLst>
          </p:cNvPr>
          <p:cNvSpPr txBox="1">
            <a:spLocks/>
          </p:cNvSpPr>
          <p:nvPr/>
        </p:nvSpPr>
        <p:spPr bwMode="auto">
          <a:xfrm>
            <a:off x="399386" y="1137996"/>
            <a:ext cx="767223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7013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1pPr>
            <a:lvl2pPr marL="682625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–"/>
              <a:defRPr sz="24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2pPr>
            <a:lvl3pPr marL="108902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–"/>
              <a:defRPr sz="20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4pPr>
            <a:lvl5pPr marL="19986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ClrTx/>
              <a:buSzTx/>
            </a:pPr>
            <a:r>
              <a:rPr lang="en-US" altLang="en-US" sz="1400" dirty="0"/>
              <a:t>You can’t manage what you can’t measure!</a:t>
            </a:r>
          </a:p>
          <a:p>
            <a:pPr defTabSz="914400" eaLnBrk="1" hangingPunct="1">
              <a:buClrTx/>
              <a:buSzTx/>
            </a:pPr>
            <a:r>
              <a:rPr lang="en-US" altLang="en-US" sz="1400" dirty="0"/>
              <a:t>Aggregating information from sensors and equipment to a single-pane-of-glass view simplifies the management of available information.</a:t>
            </a:r>
          </a:p>
          <a:p>
            <a:pPr defTabSz="914400" eaLnBrk="1" hangingPunct="1">
              <a:buClrTx/>
              <a:buSzTx/>
            </a:pPr>
            <a:r>
              <a:rPr lang="en-US" altLang="en-US" sz="1400" dirty="0"/>
              <a:t>Direct alarm notification eliminates the need for someone to be on site to hear or see alarms</a:t>
            </a:r>
          </a:p>
          <a:p>
            <a:pPr defTabSz="914400" eaLnBrk="1" hangingPunct="1">
              <a:buClrTx/>
              <a:buSzTx/>
            </a:pPr>
            <a:r>
              <a:rPr lang="en-US" altLang="en-US" sz="1400" dirty="0"/>
              <a:t>It ensures that the right people are notified and aware of issues so action can be take to resolve those issues before they become critical.</a:t>
            </a:r>
          </a:p>
        </p:txBody>
      </p:sp>
      <p:pic>
        <p:nvPicPr>
          <p:cNvPr id="27650" name="Picture 2" descr="Image result for peace of mind">
            <a:extLst>
              <a:ext uri="{FF2B5EF4-FFF2-40B4-BE49-F238E27FC236}">
                <a16:creationId xmlns:a16="http://schemas.microsoft.com/office/drawing/2014/main" id="{2E94DBE3-2266-4A66-B648-F0661DD8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1838" y="2742874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26537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4"/>
          <p:cNvSpPr>
            <a:spLocks noGrp="1"/>
          </p:cNvSpPr>
          <p:nvPr>
            <p:ph type="title"/>
          </p:nvPr>
        </p:nvSpPr>
        <p:spPr>
          <a:xfrm>
            <a:off x="1042876" y="1552583"/>
            <a:ext cx="2680666" cy="369332"/>
          </a:xfrm>
        </p:spPr>
        <p:txBody>
          <a:bodyPr>
            <a:spAutoFit/>
          </a:bodyPr>
          <a:lstStyle/>
          <a:p>
            <a:pPr algn="ctr"/>
            <a:r>
              <a:rPr lang="en-US" altLang="en-US" sz="24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7170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292609" y="4910880"/>
            <a:ext cx="1221638" cy="164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8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–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080C4E64-2812-4457-992E-FD16B8816176}" type="datetime4">
              <a:rPr lang="en-US" altLang="en-US" sz="80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April 9, 2019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2DFD5-58D8-4FC9-A926-2575F20133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019" y="2423559"/>
            <a:ext cx="1864380" cy="12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7635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25"/>
          <p:cNvSpPr>
            <a:spLocks noGrp="1"/>
          </p:cNvSpPr>
          <p:nvPr>
            <p:ph type="dt" sz="half" idx="10"/>
          </p:nvPr>
        </p:nvSpPr>
        <p:spPr bwMode="auto">
          <a:xfrm>
            <a:off x="299930" y="4909317"/>
            <a:ext cx="1207008" cy="164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9B5A60DB-8A23-4B90-A99B-0CEF8D2F3653}" type="datetime4">
              <a:rPr lang="en-US" altLang="en-US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1" hangingPunct="1"/>
              <a:t>April 9, 2019</a:t>
            </a:fld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9698" name="Picture 2" descr="Related image">
            <a:extLst>
              <a:ext uri="{FF2B5EF4-FFF2-40B4-BE49-F238E27FC236}">
                <a16:creationId xmlns:a16="http://schemas.microsoft.com/office/drawing/2014/main" id="{AD785755-DC8A-4F38-BD45-E3B550153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4261" y="1359509"/>
            <a:ext cx="2808697" cy="210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D4BF800-C677-444E-9F3B-BF2D10B01EA0}"/>
              </a:ext>
            </a:extLst>
          </p:cNvPr>
          <p:cNvSpPr txBox="1">
            <a:spLocks/>
          </p:cNvSpPr>
          <p:nvPr/>
        </p:nvSpPr>
        <p:spPr bwMode="auto">
          <a:xfrm>
            <a:off x="513995" y="1282540"/>
            <a:ext cx="491703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391D0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391D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391D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391D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391D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dirty="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What is the right blend of airflow floor panels, temperature, humidity, airflow monitoring and leak detection products?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666765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Every facility is unique!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666765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Understand your concerns and threats…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673EE944-91EB-403F-858E-C5DAE2A27C05}"/>
              </a:ext>
            </a:extLst>
          </p:cNvPr>
          <p:cNvSpPr txBox="1">
            <a:spLocks/>
          </p:cNvSpPr>
          <p:nvPr/>
        </p:nvSpPr>
        <p:spPr bwMode="auto">
          <a:xfrm>
            <a:off x="512873" y="3327532"/>
            <a:ext cx="49170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391D0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391D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391D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391D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391D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b="1" dirty="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Peace of mind is achieved by awareness!</a:t>
            </a:r>
          </a:p>
        </p:txBody>
      </p:sp>
    </p:spTree>
    <p:extLst>
      <p:ext uri="{BB962C8B-B14F-4D97-AF65-F5344CB8AC3E}">
        <p14:creationId xmlns:p14="http://schemas.microsoft.com/office/powerpoint/2010/main" val="39140038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25"/>
          <p:cNvSpPr>
            <a:spLocks noGrp="1"/>
          </p:cNvSpPr>
          <p:nvPr>
            <p:ph type="dt" sz="half" idx="10"/>
          </p:nvPr>
        </p:nvSpPr>
        <p:spPr bwMode="auto">
          <a:xfrm>
            <a:off x="299930" y="4909317"/>
            <a:ext cx="1207008" cy="164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9B5A60DB-8A23-4B90-A99B-0CEF8D2F3653}" type="datetime4">
              <a:rPr lang="en-US" altLang="en-US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1" hangingPunct="1"/>
              <a:t>April 9, 2019</a:t>
            </a:fld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9698" name="Picture 2" descr="Related image">
            <a:extLst>
              <a:ext uri="{FF2B5EF4-FFF2-40B4-BE49-F238E27FC236}">
                <a16:creationId xmlns:a16="http://schemas.microsoft.com/office/drawing/2014/main" id="{AD785755-DC8A-4F38-BD45-E3B550153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4261" y="1658901"/>
            <a:ext cx="2808697" cy="210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95D4DB4B-8DB6-4FC7-BD3E-C352079C1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00" y="881826"/>
            <a:ext cx="4458272" cy="2462213"/>
          </a:xfrm>
        </p:spPr>
        <p:txBody>
          <a:bodyPr wrap="none">
            <a:spAutoFit/>
          </a:bodyPr>
          <a:lstStyle/>
          <a:p>
            <a:r>
              <a:rPr lang="en-US" altLang="en-US" sz="1600" i="1" dirty="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NFMT Quick Fire Presentation:</a:t>
            </a:r>
            <a:br>
              <a:rPr lang="en-US" altLang="en-US" sz="1800" dirty="0">
                <a:solidFill>
                  <a:srgbClr val="CB761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 sz="1800" dirty="0">
                <a:solidFill>
                  <a:srgbClr val="CB761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000" b="1" i="1" dirty="0">
                <a:solidFill>
                  <a:srgbClr val="CB761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Solving Your Peace of Mind Problem</a:t>
            </a:r>
            <a:br>
              <a:rPr lang="en-US" altLang="en-US" sz="2000" i="1" dirty="0">
                <a:solidFill>
                  <a:srgbClr val="CB761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 sz="2000" i="1" dirty="0">
                <a:solidFill>
                  <a:srgbClr val="CB761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 sz="2400" dirty="0">
                <a:solidFill>
                  <a:srgbClr val="CB761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400" dirty="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Presenter:</a:t>
            </a:r>
            <a:br>
              <a:rPr lang="en-US" altLang="en-US" sz="1600" dirty="0">
                <a:solidFill>
                  <a:srgbClr val="CB761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srgbClr val="CB761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Cam Rogers</a:t>
            </a:r>
            <a:br>
              <a:rPr lang="en-US" altLang="en-US" sz="1600" dirty="0">
                <a:solidFill>
                  <a:srgbClr val="CB761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400" dirty="0">
                <a:solidFill>
                  <a:srgbClr val="CB761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Director of International &amp; Western US Sales</a:t>
            </a:r>
            <a:br>
              <a:rPr lang="en-US" altLang="en-US" sz="1400" dirty="0">
                <a:solidFill>
                  <a:srgbClr val="CB761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400" dirty="0">
                <a:solidFill>
                  <a:srgbClr val="CB761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4"/>
              </a:rPr>
              <a:t>crogers@rletech.com</a:t>
            </a:r>
            <a:r>
              <a:rPr lang="en-US" altLang="en-US" sz="1400" dirty="0">
                <a:solidFill>
                  <a:srgbClr val="CB761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| Booth: 2135</a:t>
            </a:r>
            <a:endParaRPr lang="en-US" altLang="en-US" sz="1800" dirty="0">
              <a:solidFill>
                <a:srgbClr val="CB7619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5789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274320" y="335964"/>
            <a:ext cx="5329344" cy="4308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>
            <a:spAutoFit/>
          </a:bodyPr>
          <a:lstStyle/>
          <a:p>
            <a:r>
              <a:rPr lang="en-US" altLang="en-US" sz="2800" dirty="0">
                <a:solidFill>
                  <a:srgbClr val="CB761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Reactive vs Proactive Monitoring</a:t>
            </a:r>
          </a:p>
        </p:txBody>
      </p:sp>
      <p:sp>
        <p:nvSpPr>
          <p:cNvPr id="4099" name="Date Placeholder 25"/>
          <p:cNvSpPr>
            <a:spLocks noGrp="1"/>
          </p:cNvSpPr>
          <p:nvPr>
            <p:ph type="dt" sz="half" idx="10"/>
          </p:nvPr>
        </p:nvSpPr>
        <p:spPr bwMode="auto">
          <a:xfrm>
            <a:off x="299930" y="4909317"/>
            <a:ext cx="1207008" cy="164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9B5A60DB-8A23-4B90-A99B-0CEF8D2F3653}" type="datetime4">
              <a:rPr lang="en-US" altLang="en-US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1" hangingPunct="1"/>
              <a:t>April 9, 2019</a:t>
            </a:fld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8674" name="Picture 2" descr="Image result for flooded building">
            <a:extLst>
              <a:ext uri="{FF2B5EF4-FFF2-40B4-BE49-F238E27FC236}">
                <a16:creationId xmlns:a16="http://schemas.microsoft.com/office/drawing/2014/main" id="{DB90AFA6-AD02-46A8-9CC3-F047BEF8A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8085" y="859534"/>
            <a:ext cx="6567830" cy="369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10763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25"/>
          <p:cNvSpPr>
            <a:spLocks noGrp="1"/>
          </p:cNvSpPr>
          <p:nvPr>
            <p:ph type="dt" sz="half" idx="10"/>
          </p:nvPr>
        </p:nvSpPr>
        <p:spPr bwMode="auto">
          <a:xfrm>
            <a:off x="299930" y="4909317"/>
            <a:ext cx="1207008" cy="164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9B5A60DB-8A23-4B90-A99B-0CEF8D2F3653}" type="datetime4">
              <a:rPr lang="en-US" altLang="en-US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1" hangingPunct="1"/>
              <a:t>April 9, 2019</a:t>
            </a:fld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0F85CF-7EAF-4378-A6C0-598E3B1DC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39" y="332168"/>
            <a:ext cx="4540865" cy="430887"/>
          </a:xfrm>
        </p:spPr>
        <p:txBody>
          <a:bodyPr wrap="square" lIns="91440">
            <a:sp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Sources of Leaks</a:t>
            </a:r>
            <a:endParaRPr lang="en-US" sz="2800" dirty="0"/>
          </a:p>
        </p:txBody>
      </p:sp>
      <p:sp>
        <p:nvSpPr>
          <p:cNvPr id="13" name="Content Placeholder 22">
            <a:extLst>
              <a:ext uri="{FF2B5EF4-FFF2-40B4-BE49-F238E27FC236}">
                <a16:creationId xmlns:a16="http://schemas.microsoft.com/office/drawing/2014/main" id="{9BFF93DF-166D-4426-AC25-3804C5717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70" y="1277936"/>
            <a:ext cx="2900124" cy="2662267"/>
          </a:xfrm>
        </p:spPr>
        <p:txBody>
          <a:bodyPr wrap="square" lIns="0">
            <a:spAutoFit/>
          </a:bodyPr>
          <a:lstStyle/>
          <a:p>
            <a:pPr>
              <a:spcBef>
                <a:spcPct val="50000"/>
              </a:spcBef>
              <a:buClr>
                <a:srgbClr val="666765"/>
              </a:buClr>
            </a:pPr>
            <a:r>
              <a:rPr lang="en-US" sz="1400" dirty="0">
                <a:latin typeface="Arial" charset="0"/>
                <a:ea typeface="ＭＳ Ｐゴシック" pitchFamily="34" charset="-128"/>
                <a:cs typeface="Arial" charset="0"/>
              </a:rPr>
              <a:t>Water Supply &amp; Return Lines</a:t>
            </a:r>
          </a:p>
          <a:p>
            <a:pPr lvl="1">
              <a:spcBef>
                <a:spcPct val="50000"/>
              </a:spcBef>
              <a:buClr>
                <a:srgbClr val="1391D0"/>
              </a:buClr>
            </a:pPr>
            <a:r>
              <a:rPr lang="en-US" sz="1200" dirty="0">
                <a:solidFill>
                  <a:srgbClr val="1391D0"/>
                </a:solidFill>
                <a:latin typeface="Arial" charset="0"/>
                <a:ea typeface="ＭＳ Ｐゴシック" pitchFamily="34" charset="-128"/>
                <a:cs typeface="Arial" charset="0"/>
              </a:rPr>
              <a:t>Pipes</a:t>
            </a:r>
          </a:p>
          <a:p>
            <a:pPr lvl="1">
              <a:spcBef>
                <a:spcPct val="50000"/>
              </a:spcBef>
              <a:buClr>
                <a:srgbClr val="1391D0"/>
              </a:buClr>
            </a:pPr>
            <a:r>
              <a:rPr lang="en-US" sz="1200" dirty="0">
                <a:solidFill>
                  <a:srgbClr val="1391D0"/>
                </a:solidFill>
                <a:latin typeface="Arial" charset="0"/>
                <a:ea typeface="ＭＳ Ｐゴシック" pitchFamily="34" charset="-128"/>
                <a:cs typeface="Arial" charset="0"/>
              </a:rPr>
              <a:t>Couplings &amp; Fittings</a:t>
            </a:r>
          </a:p>
          <a:p>
            <a:pPr lvl="1">
              <a:spcBef>
                <a:spcPct val="50000"/>
              </a:spcBef>
              <a:buClr>
                <a:srgbClr val="1391D0"/>
              </a:buClr>
            </a:pPr>
            <a:r>
              <a:rPr lang="en-US" sz="1200" dirty="0">
                <a:solidFill>
                  <a:srgbClr val="1391D0"/>
                </a:solidFill>
                <a:latin typeface="Arial" charset="0"/>
                <a:ea typeface="ＭＳ Ｐゴシック" pitchFamily="34" charset="-128"/>
                <a:cs typeface="Arial" charset="0"/>
              </a:rPr>
              <a:t>Valves</a:t>
            </a:r>
          </a:p>
          <a:p>
            <a:pPr>
              <a:spcBef>
                <a:spcPct val="50000"/>
              </a:spcBef>
              <a:buClr>
                <a:srgbClr val="666765"/>
              </a:buClr>
            </a:pPr>
            <a:r>
              <a:rPr lang="en-US" sz="1400" dirty="0">
                <a:latin typeface="Arial" charset="0"/>
                <a:ea typeface="ＭＳ Ｐゴシック" pitchFamily="34" charset="-128"/>
                <a:cs typeface="Arial" charset="0"/>
              </a:rPr>
              <a:t>Air Conditioning Units / Chillers</a:t>
            </a:r>
          </a:p>
          <a:p>
            <a:pPr>
              <a:spcBef>
                <a:spcPct val="50000"/>
              </a:spcBef>
              <a:buClr>
                <a:srgbClr val="666765"/>
              </a:buClr>
            </a:pPr>
            <a:r>
              <a:rPr lang="en-US" sz="1400" dirty="0">
                <a:latin typeface="Arial" charset="0"/>
                <a:ea typeface="ＭＳ Ｐゴシック" pitchFamily="34" charset="-128"/>
                <a:cs typeface="Arial" charset="0"/>
              </a:rPr>
              <a:t>Plumbing Fixtures</a:t>
            </a:r>
          </a:p>
          <a:p>
            <a:pPr>
              <a:spcBef>
                <a:spcPct val="50000"/>
              </a:spcBef>
              <a:buClr>
                <a:srgbClr val="666765"/>
              </a:buClr>
            </a:pPr>
            <a:r>
              <a:rPr lang="en-US" sz="1400" dirty="0">
                <a:latin typeface="Arial" charset="0"/>
                <a:ea typeface="ＭＳ Ｐゴシック" pitchFamily="34" charset="-128"/>
                <a:cs typeface="Arial" charset="0"/>
              </a:rPr>
              <a:t>Clogged Drains</a:t>
            </a:r>
          </a:p>
          <a:p>
            <a:pPr>
              <a:spcBef>
                <a:spcPct val="50000"/>
              </a:spcBef>
              <a:buClr>
                <a:srgbClr val="666765"/>
              </a:buClr>
            </a:pPr>
            <a:r>
              <a:rPr lang="en-US" sz="1400" dirty="0">
                <a:latin typeface="Arial" charset="0"/>
                <a:ea typeface="ＭＳ Ｐゴシック" pitchFamily="34" charset="-128"/>
                <a:cs typeface="Arial" charset="0"/>
              </a:rPr>
              <a:t>Storage Tanks</a:t>
            </a:r>
          </a:p>
          <a:p>
            <a:pPr>
              <a:spcBef>
                <a:spcPct val="50000"/>
              </a:spcBef>
              <a:buClr>
                <a:srgbClr val="666765"/>
              </a:buClr>
            </a:pPr>
            <a:r>
              <a:rPr lang="en-US" sz="1400" dirty="0">
                <a:latin typeface="Arial" charset="0"/>
                <a:ea typeface="ＭＳ Ｐゴシック" pitchFamily="34" charset="-128"/>
                <a:cs typeface="Arial" charset="0"/>
              </a:rPr>
              <a:t>Building Construction Issues</a:t>
            </a:r>
          </a:p>
        </p:txBody>
      </p:sp>
      <p:pic>
        <p:nvPicPr>
          <p:cNvPr id="10" name="Picture 8" descr="http://www.aaa-superior.com/Images/inside%20roof%20leak.jpg">
            <a:extLst>
              <a:ext uri="{FF2B5EF4-FFF2-40B4-BE49-F238E27FC236}">
                <a16:creationId xmlns:a16="http://schemas.microsoft.com/office/drawing/2014/main" id="{52C182BC-2A2B-4830-B9CD-21598FE1F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6363" y="910753"/>
            <a:ext cx="1571238" cy="117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http://www.helptionary.com/wp-content/uploads/2010/08/pipe-1.jpg">
            <a:extLst>
              <a:ext uri="{FF2B5EF4-FFF2-40B4-BE49-F238E27FC236}">
                <a16:creationId xmlns:a16="http://schemas.microsoft.com/office/drawing/2014/main" id="{7E8AFA69-4BFA-415B-8D3A-4835BAD0D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6696" y="2158534"/>
            <a:ext cx="1409512" cy="117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http://photo-dict.faqs.org/photofiles/list/5292/6946leaking_pipe.jpg">
            <a:extLst>
              <a:ext uri="{FF2B5EF4-FFF2-40B4-BE49-F238E27FC236}">
                <a16:creationId xmlns:a16="http://schemas.microsoft.com/office/drawing/2014/main" id="{6FF93183-70C5-4D86-BBE1-5D9BC7A7A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2955" y="941590"/>
            <a:ext cx="1575181" cy="115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8F89A7D4-CF00-4BC8-B723-A77AEFE11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5994" y="3400460"/>
            <a:ext cx="1412142" cy="108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05FF361D-B774-40CC-AFBC-98617D9D4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6364" y="3400460"/>
            <a:ext cx="1571237" cy="107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63807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274320" y="335964"/>
            <a:ext cx="3045001" cy="4308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>
            <a:sp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Identifying Threats</a:t>
            </a:r>
          </a:p>
        </p:txBody>
      </p:sp>
      <p:sp>
        <p:nvSpPr>
          <p:cNvPr id="4099" name="Date Placeholder 25"/>
          <p:cNvSpPr>
            <a:spLocks noGrp="1"/>
          </p:cNvSpPr>
          <p:nvPr>
            <p:ph type="dt" sz="half" idx="10"/>
          </p:nvPr>
        </p:nvSpPr>
        <p:spPr bwMode="auto">
          <a:xfrm>
            <a:off x="299930" y="4909317"/>
            <a:ext cx="1207008" cy="164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9B5A60DB-8A23-4B90-A99B-0CEF8D2F3653}" type="datetime4">
              <a:rPr lang="en-US" altLang="en-US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1" hangingPunct="1"/>
              <a:t>April 9, 2019</a:t>
            </a:fld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05324" y="946418"/>
            <a:ext cx="8533352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1400" dirty="0">
                <a:solidFill>
                  <a:srgbClr val="666765"/>
                </a:solidFill>
                <a:latin typeface="Arial" charset="0"/>
                <a:cs typeface="Arial" charset="0"/>
              </a:rPr>
              <a:t>Has there ever been any leak related issues?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1400" dirty="0">
                <a:solidFill>
                  <a:srgbClr val="666765"/>
                </a:solidFill>
                <a:latin typeface="Arial" charset="0"/>
                <a:cs typeface="Arial" charset="0"/>
              </a:rPr>
              <a:t>How were the issues identified &amp; resolved? Was there any damage or downtime?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1400" dirty="0">
                <a:solidFill>
                  <a:srgbClr val="666765"/>
                </a:solidFill>
                <a:latin typeface="Arial" charset="0"/>
                <a:cs typeface="Arial" charset="0"/>
              </a:rPr>
              <a:t>What damage could an unidentified leak cause?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1400" dirty="0">
                <a:solidFill>
                  <a:srgbClr val="666765"/>
                </a:solidFill>
                <a:latin typeface="Arial" charset="0"/>
                <a:cs typeface="Arial" charset="0"/>
              </a:rPr>
              <a:t>Are </a:t>
            </a:r>
            <a:r>
              <a:rPr lang="en-US" altLang="en-US" sz="1400" i="1" dirty="0">
                <a:solidFill>
                  <a:srgbClr val="666765"/>
                </a:solidFill>
                <a:latin typeface="Arial" charset="0"/>
                <a:cs typeface="Arial" charset="0"/>
              </a:rPr>
              <a:t>reliable </a:t>
            </a:r>
            <a:r>
              <a:rPr lang="en-US" altLang="en-US" sz="1400" dirty="0">
                <a:solidFill>
                  <a:srgbClr val="666765"/>
                </a:solidFill>
                <a:latin typeface="Arial" charset="0"/>
                <a:cs typeface="Arial" charset="0"/>
              </a:rPr>
              <a:t>leak detection products already installed? Is it the most effective solution?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1400" dirty="0">
                <a:solidFill>
                  <a:srgbClr val="666765"/>
                </a:solidFill>
                <a:latin typeface="Arial" charset="0"/>
                <a:cs typeface="Arial" charset="0"/>
              </a:rPr>
              <a:t>Is your insurance company offering incentives for having leak detection products installed?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1400" b="1" dirty="0">
                <a:solidFill>
                  <a:srgbClr val="666765"/>
                </a:solidFill>
                <a:latin typeface="Arial" charset="0"/>
                <a:cs typeface="Arial" charset="0"/>
              </a:rPr>
              <a:t>Where are </a:t>
            </a:r>
            <a:r>
              <a:rPr lang="en-US" altLang="en-US" sz="1400" b="1" i="1" dirty="0">
                <a:solidFill>
                  <a:srgbClr val="666765"/>
                </a:solidFill>
                <a:latin typeface="Arial" charset="0"/>
                <a:cs typeface="Arial" charset="0"/>
              </a:rPr>
              <a:t>all</a:t>
            </a:r>
            <a:r>
              <a:rPr lang="en-US" altLang="en-US" sz="1400" b="1" dirty="0">
                <a:solidFill>
                  <a:srgbClr val="666765"/>
                </a:solidFill>
                <a:latin typeface="Arial" charset="0"/>
                <a:cs typeface="Arial" charset="0"/>
              </a:rPr>
              <a:t> of the potential sources of leaks?</a:t>
            </a:r>
          </a:p>
        </p:txBody>
      </p:sp>
      <p:pic>
        <p:nvPicPr>
          <p:cNvPr id="8" name="Picture 13" descr="covered_computer_room">
            <a:extLst>
              <a:ext uri="{FF2B5EF4-FFF2-40B4-BE49-F238E27FC236}">
                <a16:creationId xmlns:a16="http://schemas.microsoft.com/office/drawing/2014/main" id="{0BD9AFA2-0C35-404C-8BA0-8E0CC4BD6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178" y="2981544"/>
            <a:ext cx="2176017" cy="1632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3125CBF-C5C2-4ABC-A6E1-23BE52D10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2291" y="2972666"/>
            <a:ext cx="2211313" cy="1665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Documents and Settings\crog\My Documents\AA RLE\Application Photos &amp; Water Damage\Water damage\Water Main Break.jpg">
            <a:extLst>
              <a:ext uri="{FF2B5EF4-FFF2-40B4-BE49-F238E27FC236}">
                <a16:creationId xmlns:a16="http://schemas.microsoft.com/office/drawing/2014/main" id="{C16112C6-C62C-4F21-90F3-56DD85155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086" y="2972667"/>
            <a:ext cx="2220519" cy="166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0071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25"/>
          <p:cNvSpPr>
            <a:spLocks noGrp="1"/>
          </p:cNvSpPr>
          <p:nvPr>
            <p:ph type="dt" sz="half" idx="10"/>
          </p:nvPr>
        </p:nvSpPr>
        <p:spPr bwMode="auto">
          <a:xfrm>
            <a:off x="299930" y="4909317"/>
            <a:ext cx="1207008" cy="164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9B5A60DB-8A23-4B90-A99B-0CEF8D2F3653}" type="datetime4">
              <a:rPr lang="en-US" altLang="en-US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1" hangingPunct="1"/>
              <a:t>April 9, 2019</a:t>
            </a:fld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Content Placeholder 22">
            <a:extLst>
              <a:ext uri="{FF2B5EF4-FFF2-40B4-BE49-F238E27FC236}">
                <a16:creationId xmlns:a16="http://schemas.microsoft.com/office/drawing/2014/main" id="{E93FD287-C8F6-426C-9E9C-7D406A049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517" y="989250"/>
            <a:ext cx="7976247" cy="215444"/>
          </a:xfrm>
        </p:spPr>
        <p:txBody>
          <a:bodyPr>
            <a:spAutoFit/>
          </a:bodyPr>
          <a:lstStyle/>
          <a:p>
            <a:r>
              <a:rPr lang="en-US" altLang="en-US" sz="1400" b="1" dirty="0">
                <a:latin typeface="Arial" charset="0"/>
                <a:ea typeface="ＭＳ Ｐゴシック" pitchFamily="34" charset="-128"/>
                <a:cs typeface="Arial" charset="0"/>
              </a:rPr>
              <a:t>Spot Detectors </a:t>
            </a:r>
            <a:r>
              <a:rPr lang="en-US" altLang="en-US" sz="1400" dirty="0">
                <a:latin typeface="Arial" charset="0"/>
                <a:ea typeface="ＭＳ Ｐゴシック" pitchFamily="34" charset="-128"/>
                <a:cs typeface="Arial" charset="0"/>
              </a:rPr>
              <a:t>are used to detect conductive fluids in confined areas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53BA05-835C-4132-B93D-48D47D06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39" y="330498"/>
            <a:ext cx="5511602" cy="430887"/>
          </a:xfrm>
        </p:spPr>
        <p:txBody>
          <a:bodyPr wrap="square" lIns="91440">
            <a:spAutoFit/>
          </a:bodyPr>
          <a:lstStyle/>
          <a:p>
            <a:r>
              <a:rPr lang="en-US" sz="2800" dirty="0"/>
              <a:t>Spot Detectors &amp; Sensing Cable</a:t>
            </a:r>
          </a:p>
        </p:txBody>
      </p:sp>
      <p:sp>
        <p:nvSpPr>
          <p:cNvPr id="12" name="Content Placeholder 22">
            <a:extLst>
              <a:ext uri="{FF2B5EF4-FFF2-40B4-BE49-F238E27FC236}">
                <a16:creationId xmlns:a16="http://schemas.microsoft.com/office/drawing/2014/main" id="{A5C6CD18-BA91-481C-B87F-EC6C13EABFD4}"/>
              </a:ext>
            </a:extLst>
          </p:cNvPr>
          <p:cNvSpPr txBox="1">
            <a:spLocks/>
          </p:cNvSpPr>
          <p:nvPr/>
        </p:nvSpPr>
        <p:spPr bwMode="auto">
          <a:xfrm>
            <a:off x="386517" y="2720086"/>
            <a:ext cx="81893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7013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1pPr>
            <a:lvl2pPr marL="682625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–"/>
              <a:defRPr sz="24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2pPr>
            <a:lvl3pPr marL="108902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–"/>
              <a:defRPr sz="20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4pPr>
            <a:lvl5pPr marL="19986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sz="1400" b="1" dirty="0">
                <a:cs typeface="Arial" charset="0"/>
              </a:rPr>
              <a:t>Sensing Cable </a:t>
            </a:r>
            <a:r>
              <a:rPr lang="en-US" altLang="en-US" sz="1400" dirty="0">
                <a:cs typeface="Arial" charset="0"/>
              </a:rPr>
              <a:t>is used to </a:t>
            </a:r>
            <a:r>
              <a:rPr lang="en-US" altLang="en-US" sz="1400" i="1" dirty="0">
                <a:cs typeface="Arial" charset="0"/>
              </a:rPr>
              <a:t>encapsulate</a:t>
            </a:r>
            <a:r>
              <a:rPr lang="en-US" altLang="en-US" sz="1400" dirty="0">
                <a:cs typeface="Arial" charset="0"/>
              </a:rPr>
              <a:t> sources of leaks or critical equipment that might be damaged by a leak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3F422F-976A-41B5-8336-A339BE1A78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9112" y="3150973"/>
            <a:ext cx="4192746" cy="1399114"/>
          </a:xfrm>
          <a:prstGeom prst="rect">
            <a:avLst/>
          </a:prstGeom>
        </p:spPr>
      </p:pic>
      <p:pic>
        <p:nvPicPr>
          <p:cNvPr id="13" name="Picture 6" descr="https://rletech.com/wp-content/uploads/2014/02/sdzbanner.jpg">
            <a:extLst>
              <a:ext uri="{FF2B5EF4-FFF2-40B4-BE49-F238E27FC236}">
                <a16:creationId xmlns:a16="http://schemas.microsoft.com/office/drawing/2014/main" id="{38B9FC3E-0EFA-4EE0-BC52-5DA8776BD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2656" y="1445808"/>
            <a:ext cx="1984613" cy="8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rletech.com/wp-content/uploads/2014/02/sdro1banner.jpg">
            <a:extLst>
              <a:ext uri="{FF2B5EF4-FFF2-40B4-BE49-F238E27FC236}">
                <a16:creationId xmlns:a16="http://schemas.microsoft.com/office/drawing/2014/main" id="{861053E6-F021-44AE-905A-FE0DB66F2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279" y="1454004"/>
            <a:ext cx="1964499" cy="80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s://rletech.com/wp-content/uploads/2014/02/sdz1banner.jpg">
            <a:extLst>
              <a:ext uri="{FF2B5EF4-FFF2-40B4-BE49-F238E27FC236}">
                <a16:creationId xmlns:a16="http://schemas.microsoft.com/office/drawing/2014/main" id="{47272DBF-FF07-4B92-A4A6-63FE5F014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147" y="1455151"/>
            <a:ext cx="1961684" cy="79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s://rletech.com/wp-content/uploads/2014/02/sdbanner.jpg">
            <a:extLst>
              <a:ext uri="{FF2B5EF4-FFF2-40B4-BE49-F238E27FC236}">
                <a16:creationId xmlns:a16="http://schemas.microsoft.com/office/drawing/2014/main" id="{EC6BBAEA-A935-4EC4-A175-FDDE61359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8709" y="1445808"/>
            <a:ext cx="1984614" cy="8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979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274320" y="335964"/>
            <a:ext cx="4869282" cy="4308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>
            <a:sp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Leak Risk Mitigation Checklist</a:t>
            </a:r>
          </a:p>
        </p:txBody>
      </p:sp>
      <p:sp>
        <p:nvSpPr>
          <p:cNvPr id="4099" name="Date Placeholder 25"/>
          <p:cNvSpPr>
            <a:spLocks noGrp="1"/>
          </p:cNvSpPr>
          <p:nvPr>
            <p:ph type="dt" sz="half" idx="10"/>
          </p:nvPr>
        </p:nvSpPr>
        <p:spPr bwMode="auto">
          <a:xfrm>
            <a:off x="299930" y="4909317"/>
            <a:ext cx="1207008" cy="164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9B5A60DB-8A23-4B90-A99B-0CEF8D2F3653}" type="datetime4">
              <a:rPr lang="en-US" altLang="en-US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1" hangingPunct="1"/>
              <a:t>April 9, 2019</a:t>
            </a:fld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12" descr="SeaHawk Logo Transparent .gif">
            <a:extLst>
              <a:ext uri="{FF2B5EF4-FFF2-40B4-BE49-F238E27FC236}">
                <a16:creationId xmlns:a16="http://schemas.microsoft.com/office/drawing/2014/main" id="{C44376AB-99A1-484F-B669-D03C6BCFD5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0150" y="397069"/>
            <a:ext cx="1186601" cy="3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F0287A-C8A2-4869-B457-F4AF395B82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0438" y="766851"/>
            <a:ext cx="3134234" cy="4045253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E161FC3-BB7D-4796-B6D7-E21A19C4C455}"/>
              </a:ext>
            </a:extLst>
          </p:cNvPr>
          <p:cNvSpPr txBox="1">
            <a:spLocks/>
          </p:cNvSpPr>
          <p:nvPr/>
        </p:nvSpPr>
        <p:spPr bwMode="auto">
          <a:xfrm>
            <a:off x="5881689" y="2173728"/>
            <a:ext cx="3262311" cy="68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8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85800" indent="-231775"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–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66676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indent="0" algn="ctr" defTabSz="914400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</a:rPr>
              <a:t>(Available on RLETech.com for download)</a:t>
            </a:r>
            <a:endParaRPr lang="en-US" altLang="en-US" sz="1600" dirty="0">
              <a:solidFill>
                <a:srgbClr val="1391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2593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25"/>
          <p:cNvSpPr>
            <a:spLocks noGrp="1"/>
          </p:cNvSpPr>
          <p:nvPr>
            <p:ph type="dt" sz="half" idx="10"/>
          </p:nvPr>
        </p:nvSpPr>
        <p:spPr bwMode="auto">
          <a:xfrm>
            <a:off x="299930" y="4909317"/>
            <a:ext cx="1207008" cy="164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9B5A60DB-8A23-4B90-A99B-0CEF8D2F3653}" type="datetime4">
              <a:rPr lang="en-US" altLang="en-US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1" hangingPunct="1"/>
              <a:t>April 9, 2019</a:t>
            </a:fld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57D82A-ED7B-43F0-BF0C-351731D7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39" y="330498"/>
            <a:ext cx="4886915" cy="430887"/>
          </a:xfrm>
        </p:spPr>
        <p:txBody>
          <a:bodyPr wrap="none" lIns="91440">
            <a:spAutoFit/>
          </a:bodyPr>
          <a:lstStyle/>
          <a:p>
            <a:r>
              <a:rPr lang="en-US" sz="2800" dirty="0">
                <a:solidFill>
                  <a:srgbClr val="CB7619"/>
                </a:solidFill>
              </a:rPr>
              <a:t>Site Monitoring Best Practices</a:t>
            </a:r>
          </a:p>
        </p:txBody>
      </p:sp>
      <p:sp>
        <p:nvSpPr>
          <p:cNvPr id="9" name="Content Placeholder 22">
            <a:extLst>
              <a:ext uri="{FF2B5EF4-FFF2-40B4-BE49-F238E27FC236}">
                <a16:creationId xmlns:a16="http://schemas.microsoft.com/office/drawing/2014/main" id="{9A6F21F6-89D2-4E87-B671-EAB66AC4F56F}"/>
              </a:ext>
            </a:extLst>
          </p:cNvPr>
          <p:cNvSpPr txBox="1">
            <a:spLocks/>
          </p:cNvSpPr>
          <p:nvPr/>
        </p:nvSpPr>
        <p:spPr bwMode="auto">
          <a:xfrm>
            <a:off x="375769" y="1413423"/>
            <a:ext cx="4244427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7013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1pPr>
            <a:lvl2pPr marL="682625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–"/>
              <a:defRPr sz="24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2pPr>
            <a:lvl3pPr marL="108902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–"/>
              <a:defRPr sz="20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4pPr>
            <a:lvl5pPr marL="19986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rgbClr val="666765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ClrTx/>
              <a:buSzTx/>
            </a:pPr>
            <a:r>
              <a:rPr lang="en-US" altLang="en-US" sz="1400" dirty="0"/>
              <a:t>Identify issues before they become critical</a:t>
            </a:r>
          </a:p>
          <a:p>
            <a:pPr defTabSz="914400" eaLnBrk="1" hangingPunct="1">
              <a:buClrTx/>
              <a:buSzTx/>
            </a:pPr>
            <a:r>
              <a:rPr lang="en-US" altLang="en-US" sz="1400" dirty="0"/>
              <a:t>Issues usually start small and can snowball to a larger issue quickly</a:t>
            </a:r>
          </a:p>
          <a:p>
            <a:pPr defTabSz="914400" eaLnBrk="1" hangingPunct="1">
              <a:buClrTx/>
              <a:buSzTx/>
            </a:pPr>
            <a:r>
              <a:rPr lang="en-US" altLang="en-US" sz="1400" dirty="0"/>
              <a:t>Localized summary alarms are only effective if someone is there to hear them</a:t>
            </a:r>
          </a:p>
          <a:p>
            <a:pPr defTabSz="914400" eaLnBrk="1" hangingPunct="1">
              <a:buClrTx/>
              <a:buSzTx/>
            </a:pPr>
            <a:r>
              <a:rPr lang="en-US" altLang="en-US" sz="1400" dirty="0"/>
              <a:t>Alarms need to be sent to the appropriate people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F6E4B339-9E67-4F2E-B814-A08AF9A40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4871" y="1811214"/>
            <a:ext cx="288766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CFD8201-BD5C-4FD1-A843-A65C3682F0C3}"/>
              </a:ext>
            </a:extLst>
          </p:cNvPr>
          <p:cNvSpPr/>
          <p:nvPr/>
        </p:nvSpPr>
        <p:spPr>
          <a:xfrm>
            <a:off x="5012308" y="1182564"/>
            <a:ext cx="3136900" cy="3163887"/>
          </a:xfrm>
          <a:prstGeom prst="ellipse">
            <a:avLst/>
          </a:prstGeom>
          <a:noFill/>
          <a:ln w="88900">
            <a:solidFill>
              <a:srgbClr val="FF0000">
                <a:alpha val="7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9DF072-45EA-4CAF-BA4D-614A648959D0}"/>
              </a:ext>
            </a:extLst>
          </p:cNvPr>
          <p:cNvCxnSpPr>
            <a:stCxn id="8" idx="7"/>
            <a:endCxn id="8" idx="3"/>
          </p:cNvCxnSpPr>
          <p:nvPr/>
        </p:nvCxnSpPr>
        <p:spPr>
          <a:xfrm flipH="1">
            <a:off x="5471096" y="1646114"/>
            <a:ext cx="2219325" cy="2236787"/>
          </a:xfrm>
          <a:prstGeom prst="line">
            <a:avLst/>
          </a:prstGeom>
          <a:ln w="88900">
            <a:solidFill>
              <a:srgbClr val="FF0000">
                <a:alpha val="73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2813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25"/>
          <p:cNvSpPr>
            <a:spLocks noGrp="1"/>
          </p:cNvSpPr>
          <p:nvPr>
            <p:ph type="dt" sz="half" idx="10"/>
          </p:nvPr>
        </p:nvSpPr>
        <p:spPr bwMode="auto">
          <a:xfrm>
            <a:off x="299930" y="4909317"/>
            <a:ext cx="1207008" cy="164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9B5A60DB-8A23-4B90-A99B-0CEF8D2F3653}" type="datetime4">
              <a:rPr lang="en-US" altLang="en-US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1" hangingPunct="1"/>
              <a:t>April 9, 2019</a:t>
            </a:fld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Content Placeholder 22">
            <a:extLst>
              <a:ext uri="{FF2B5EF4-FFF2-40B4-BE49-F238E27FC236}">
                <a16:creationId xmlns:a16="http://schemas.microsoft.com/office/drawing/2014/main" id="{E93FD287-C8F6-426C-9E9C-7D406A049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31" y="1193223"/>
            <a:ext cx="8121211" cy="1618905"/>
          </a:xfrm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Arial" charset="0"/>
                <a:ea typeface="ＭＳ Ｐゴシック" pitchFamily="34" charset="-128"/>
                <a:cs typeface="Arial" charset="0"/>
              </a:rPr>
              <a:t>Are all available sensors and alarm signals integrated into an alarm notification system?</a:t>
            </a:r>
          </a:p>
          <a:p>
            <a:pPr lvl="1">
              <a:buClr>
                <a:srgbClr val="CB7619"/>
              </a:buClr>
            </a:pPr>
            <a:r>
              <a:rPr lang="en-US" altLang="en-US" sz="1200" dirty="0">
                <a:solidFill>
                  <a:srgbClr val="CB7619"/>
                </a:solidFill>
                <a:latin typeface="Arial" charset="0"/>
                <a:ea typeface="ＭＳ Ｐゴシック" pitchFamily="34" charset="-128"/>
                <a:cs typeface="Arial" charset="0"/>
              </a:rPr>
              <a:t>Is the system scalable?</a:t>
            </a:r>
          </a:p>
          <a:p>
            <a:pPr lvl="1">
              <a:buClr>
                <a:srgbClr val="CB7619"/>
              </a:buClr>
            </a:pPr>
            <a:r>
              <a:rPr lang="en-US" altLang="en-US" sz="1200" dirty="0">
                <a:solidFill>
                  <a:srgbClr val="CB7619"/>
                </a:solidFill>
                <a:latin typeface="Arial" charset="0"/>
                <a:ea typeface="ＭＳ Ｐゴシック" pitchFamily="34" charset="-128"/>
                <a:cs typeface="Arial" charset="0"/>
              </a:rPr>
              <a:t>Are alarms routed to the right people?</a:t>
            </a:r>
          </a:p>
          <a:p>
            <a:pPr lvl="1">
              <a:buClr>
                <a:srgbClr val="CB7619"/>
              </a:buClr>
            </a:pPr>
            <a:r>
              <a:rPr lang="en-US" altLang="en-US" sz="1200" dirty="0">
                <a:solidFill>
                  <a:srgbClr val="CB7619"/>
                </a:solidFill>
                <a:latin typeface="Arial" charset="0"/>
                <a:ea typeface="ＭＳ Ｐゴシック" pitchFamily="34" charset="-128"/>
                <a:cs typeface="Arial" charset="0"/>
              </a:rPr>
              <a:t>Can the current system provide visibility to numerous locations without the need for any additional software</a:t>
            </a:r>
          </a:p>
          <a:p>
            <a:pPr lvl="1">
              <a:buClr>
                <a:srgbClr val="CB7619"/>
              </a:buClr>
            </a:pPr>
            <a:r>
              <a:rPr lang="en-US" altLang="en-US" sz="1200" dirty="0">
                <a:solidFill>
                  <a:srgbClr val="CB7619"/>
                </a:solidFill>
                <a:latin typeface="Arial" charset="0"/>
                <a:ea typeface="ＭＳ Ｐゴシック" pitchFamily="34" charset="-128"/>
                <a:cs typeface="Arial" charset="0"/>
              </a:rPr>
              <a:t>Are there recurring costs for the current system?</a:t>
            </a:r>
          </a:p>
          <a:p>
            <a:r>
              <a:rPr lang="en-US" altLang="en-US" sz="1400" dirty="0">
                <a:latin typeface="Arial" charset="0"/>
                <a:ea typeface="ＭＳ Ｐゴシック" pitchFamily="34" charset="-128"/>
                <a:cs typeface="Arial" charset="0"/>
              </a:rPr>
              <a:t>Can the current system easily accommodate 3rd party sensors? </a:t>
            </a:r>
          </a:p>
          <a:p>
            <a:r>
              <a:rPr lang="en-US" altLang="en-US" sz="1400" dirty="0">
                <a:latin typeface="Arial" charset="0"/>
                <a:ea typeface="ＭＳ Ｐゴシック" pitchFamily="34" charset="-128"/>
                <a:cs typeface="Arial" charset="0"/>
              </a:rPr>
              <a:t>Are there other conditions that should be monitored to help prevent downtime?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57D82A-ED7B-43F0-BF0C-351731D7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39" y="330498"/>
            <a:ext cx="5029582" cy="430887"/>
          </a:xfrm>
        </p:spPr>
        <p:txBody>
          <a:bodyPr wrap="none" lIns="91440">
            <a:spAutoFit/>
          </a:bodyPr>
          <a:lstStyle/>
          <a:p>
            <a:r>
              <a:rPr lang="en-US" sz="2800" dirty="0">
                <a:solidFill>
                  <a:srgbClr val="CB7619"/>
                </a:solidFill>
              </a:rPr>
              <a:t>Alarm Monitoring &amp; Notification</a:t>
            </a:r>
          </a:p>
        </p:txBody>
      </p:sp>
      <p:pic>
        <p:nvPicPr>
          <p:cNvPr id="10" name="Picture 6" descr="http://2guystalkingmetsbaseball.com/wp-content/uploads/2012/10/question-mark.jpg">
            <a:extLst>
              <a:ext uri="{FF2B5EF4-FFF2-40B4-BE49-F238E27FC236}">
                <a16:creationId xmlns:a16="http://schemas.microsoft.com/office/drawing/2014/main" id="{BBBEB036-8AFD-417F-87D8-E0C1A7F37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3115276"/>
            <a:ext cx="1416050" cy="149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51732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391D0"/>
      </a:accent1>
      <a:accent2>
        <a:srgbClr val="629A47"/>
      </a:accent2>
      <a:accent3>
        <a:srgbClr val="F78E1E"/>
      </a:accent3>
      <a:accent4>
        <a:srgbClr val="0D6490"/>
      </a:accent4>
      <a:accent5>
        <a:srgbClr val="4D7938"/>
      </a:accent5>
      <a:accent6>
        <a:srgbClr val="CB761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18797</TotalTime>
  <Words>639</Words>
  <Application>Microsoft Office PowerPoint</Application>
  <PresentationFormat>On-screen Show (16:9)</PresentationFormat>
  <Paragraphs>117</Paragraphs>
  <Slides>20</Slides>
  <Notes>20</Notes>
  <HiddenSlides>0</HiddenSlides>
  <MMClips>0</MMClips>
  <ScaleCrop>false</ScaleCrop>
  <HeadingPairs>
    <vt:vector size="10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  <vt:variant>
        <vt:lpstr>Custom Shows</vt:lpstr>
      </vt:variant>
      <vt:variant>
        <vt:i4>5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Photo Editor Photo</vt:lpstr>
      <vt:lpstr>NFMT Quick Fire Presentation:  Solving Your Peace of Mind Problem   Presenter: Cam Rogers Director of International &amp; Western US Sales</vt:lpstr>
      <vt:lpstr>PowerPoint Presentation</vt:lpstr>
      <vt:lpstr>Reactive vs Proactive Monitoring</vt:lpstr>
      <vt:lpstr>Sources of Leaks</vt:lpstr>
      <vt:lpstr>Identifying Threats</vt:lpstr>
      <vt:lpstr>Spot Detectors &amp; Sensing Cable</vt:lpstr>
      <vt:lpstr>Leak Risk Mitigation Checklist</vt:lpstr>
      <vt:lpstr>Site Monitoring Best Practices</vt:lpstr>
      <vt:lpstr>Alarm Monitoring &amp; Notification</vt:lpstr>
      <vt:lpstr>The Wireless Option</vt:lpstr>
      <vt:lpstr>Site Monitoring Best Practices</vt:lpstr>
      <vt:lpstr>Benefits of a Web Interface</vt:lpstr>
      <vt:lpstr>Benefits of a Web Interface</vt:lpstr>
      <vt:lpstr>Benefits of a Web Interface</vt:lpstr>
      <vt:lpstr>Benefits of a Web Interface</vt:lpstr>
      <vt:lpstr>Raised Floor Perforated Panels Do Matter</vt:lpstr>
      <vt:lpstr>Site Monitoring Systems - Worksheet</vt:lpstr>
      <vt:lpstr>Achieving Peace of Mind</vt:lpstr>
      <vt:lpstr>Questions?</vt:lpstr>
      <vt:lpstr>NFMT Quick Fire Presentation:  Solving Your Peace of Mind Problem   Presenter: Cam Rogers Director of International &amp; Western US Sales crogers@rletech.com | Booth: 2135</vt:lpstr>
      <vt:lpstr>Falcon &amp; Raptor Products - General</vt:lpstr>
      <vt:lpstr>Falcon &amp; Raptor Products - Comprehensive</vt:lpstr>
      <vt:lpstr>The Need, Opportunities &amp; Discovery</vt:lpstr>
      <vt:lpstr>Product Selection &amp; System Design</vt:lpstr>
      <vt:lpstr>Falcon &amp; Raptor Comprehensive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crogers@rletech.com</dc:creator>
  <cp:lastModifiedBy>Cam Rogers</cp:lastModifiedBy>
  <cp:revision>1139</cp:revision>
  <cp:lastPrinted>2013-05-09T14:39:19Z</cp:lastPrinted>
  <dcterms:created xsi:type="dcterms:W3CDTF">2010-12-03T20:57:52Z</dcterms:created>
  <dcterms:modified xsi:type="dcterms:W3CDTF">2019-04-09T14:57:15Z</dcterms:modified>
</cp:coreProperties>
</file>