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7" r:id="rId2"/>
    <p:sldId id="510" r:id="rId3"/>
    <p:sldId id="528" r:id="rId4"/>
    <p:sldId id="519" r:id="rId5"/>
    <p:sldId id="518" r:id="rId6"/>
    <p:sldId id="516" r:id="rId7"/>
    <p:sldId id="520" r:id="rId8"/>
    <p:sldId id="530" r:id="rId9"/>
    <p:sldId id="526" r:id="rId10"/>
    <p:sldId id="524" r:id="rId11"/>
    <p:sldId id="257" r:id="rId12"/>
    <p:sldId id="269" r:id="rId13"/>
    <p:sldId id="434" r:id="rId14"/>
    <p:sldId id="284" r:id="rId15"/>
    <p:sldId id="521" r:id="rId16"/>
    <p:sldId id="402" r:id="rId17"/>
    <p:sldId id="285" r:id="rId18"/>
    <p:sldId id="525" r:id="rId19"/>
    <p:sldId id="291" r:id="rId20"/>
    <p:sldId id="440" r:id="rId21"/>
    <p:sldId id="353" r:id="rId22"/>
    <p:sldId id="529" r:id="rId23"/>
    <p:sldId id="531" r:id="rId24"/>
    <p:sldId id="527" r:id="rId25"/>
    <p:sldId id="513" r:id="rId26"/>
    <p:sldId id="523" r:id="rId27"/>
    <p:sldId id="522" r:id="rId28"/>
    <p:sldId id="512" r:id="rId29"/>
  </p:sldIdLst>
  <p:sldSz cx="9144000" cy="6858000" type="screen4x3"/>
  <p:notesSz cx="7019925" cy="9305925"/>
  <p:custShowLst>
    <p:custShow name="Brief Introduction" id="0">
      <p:sldLst>
        <p:sld r:id="rId12"/>
        <p:sld r:id="rId22"/>
      </p:sldLst>
    </p:custShow>
    <p:custShow name="Full Introduction" id="1">
      <p:sldLst>
        <p:sld r:id="rId12"/>
        <p:sld r:id="rId13"/>
        <p:sld r:id="rId14"/>
        <p:sld r:id="rId15"/>
        <p:sld r:id="rId17"/>
        <p:sld r:id="rId18"/>
        <p:sld r:id="rId20"/>
        <p:sld r:id="rId21"/>
        <p:sld r:id="rId22"/>
      </p:sldLst>
    </p:custShow>
    <p:custShow name="SeaHawk Leak Detection" id="2">
      <p:sldLst>
        <p:sld r:id="rId13"/>
      </p:sldLst>
    </p:custShow>
    <p:custShow name="Falcon &amp; Raptor" id="3">
      <p:sldLst>
        <p:sld r:id="rId15"/>
        <p:sld r:id="rId17"/>
        <p:sld r:id="rId18"/>
        <p:sld r:id="rId20"/>
        <p:sld r:id="rId22"/>
      </p:sldLst>
    </p:custShow>
  </p:custShow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91D0"/>
    <a:srgbClr val="666765"/>
    <a:srgbClr val="1251AE"/>
    <a:srgbClr val="485BE4"/>
    <a:srgbClr val="1543AB"/>
    <a:srgbClr val="F78E1E"/>
    <a:srgbClr val="CB7619"/>
    <a:srgbClr val="0D6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94750" autoAdjust="0"/>
  </p:normalViewPr>
  <p:slideViewPr>
    <p:cSldViewPr snapToGrid="0" snapToObjects="1">
      <p:cViewPr varScale="1">
        <p:scale>
          <a:sx n="101" d="100"/>
          <a:sy n="101" d="100"/>
        </p:scale>
        <p:origin x="4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40"/>
    </p:cViewPr>
  </p:sorterViewPr>
  <p:notesViewPr>
    <p:cSldViewPr snapToGrid="0" snapToObjects="1">
      <p:cViewPr varScale="1">
        <p:scale>
          <a:sx n="122" d="100"/>
          <a:sy n="122" d="100"/>
        </p:scale>
        <p:origin x="-3816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1.png"/><Relationship Id="rId6" Type="http://schemas.openxmlformats.org/officeDocument/2006/relationships/image" Target="../media/image5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80AFF17-3CB1-4259-94A3-8BD836D4B01F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2C16D39-C1C6-42A6-9C9A-471647303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" y="254000"/>
            <a:ext cx="3697288" cy="2774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33363" y="3168650"/>
            <a:ext cx="6553200" cy="5815013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22938" y="254000"/>
            <a:ext cx="1063625" cy="4651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A50DC8C-2FA9-4CEF-963E-F0FD9D98B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B20235-9B10-4709-8989-24766F24A94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7E1EC9-E89F-465D-B556-6FF74A2F8CE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92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6D9FA1-4B3B-4947-BF4E-312F097FBFB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18B866-4263-45B0-8326-F1913959A48C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D8FFEA-4A05-4155-85EB-9CCA10DCDF8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FD4C6A-685E-41D6-B95C-28A5E5C7DFD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09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01B815-CDF8-4443-B75C-ED3A77BA6D9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8416C6-B759-4C8D-BDDB-D85D781C423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C8386B-2ABB-43F9-A16E-DA7266A3E891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17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6D9807-72F6-4039-9D0F-2768985EF0F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4D657E-D289-45C0-A8C4-B4B534800666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44C12F-AF10-4FC0-A501-5351620500C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6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27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44C12F-AF10-4FC0-A501-5351620500C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3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80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60D45CD-7B77-427C-94E5-243862860880}" type="slidenum">
              <a:rPr lang="en-US" altLang="en-US" smtClean="0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848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B20235-9B10-4709-8989-24766F24A94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01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6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4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6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4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4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06354-6F51-4E92-99BE-ED4851986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35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063" y="254000"/>
            <a:ext cx="3697287" cy="277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7E1EC9-E89F-465D-B556-6FF74A2F8CE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6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72" y="1193425"/>
            <a:ext cx="4873752" cy="23534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3" y="3652088"/>
            <a:ext cx="4873752" cy="17526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667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47566" y="1193425"/>
            <a:ext cx="3522698" cy="448056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80F37-F7AD-4936-B68B-0C6D233D54C2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200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00200"/>
            <a:ext cx="8622792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D05AC-A917-4BCE-93DD-2BE4D2EA0716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77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47663" y="1600200"/>
            <a:ext cx="4206240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764024" y="1600200"/>
            <a:ext cx="4206240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27BA-A9F0-4D29-8E56-7C400D68C28B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470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47472" y="1600200"/>
            <a:ext cx="4871494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47566" y="1600200"/>
            <a:ext cx="3522698" cy="448056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1852-D31A-471E-8707-1B724037311B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861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transi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870852"/>
            <a:ext cx="3997742" cy="5209908"/>
          </a:xfrm>
        </p:spPr>
        <p:txBody>
          <a:bodyPr anchor="t"/>
          <a:lstStyle>
            <a:lvl1pPr>
              <a:defRPr>
                <a:solidFill>
                  <a:srgbClr val="1391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63BD8-5F5B-4844-AB80-F26E66B50EC9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438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header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footer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9025"/>
            <a:ext cx="9144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47663" y="274638"/>
            <a:ext cx="8623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663" y="1600200"/>
            <a:ext cx="86233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TextBox 6"/>
          <p:cNvSpPr txBox="1">
            <a:spLocks noChangeArrowheads="1"/>
          </p:cNvSpPr>
          <p:nvPr userDrawn="1"/>
        </p:nvSpPr>
        <p:spPr bwMode="auto">
          <a:xfrm>
            <a:off x="228600" y="6567488"/>
            <a:ext cx="38417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D17D20BE-899F-4A84-8C30-D912575BB094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50863" y="6565900"/>
            <a:ext cx="1133475" cy="219075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98E5189-EAC8-44B7-8298-06A663428600}" type="datetime1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1736725" y="6565900"/>
            <a:ext cx="873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FFFFFF"/>
                </a:solidFill>
              </a:rPr>
              <a:t>www.rletech.com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</p:sldLayoutIdLst>
  <p:transition>
    <p:fade/>
  </p:transition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391D0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391D0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391D0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391D0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391D0"/>
          </a:solidFill>
          <a:latin typeface="Arial" charset="0"/>
          <a:ea typeface="ＭＳ Ｐゴシック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27013" indent="-227013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Arial" panose="020B0604020202020204" pitchFamily="34" charset="0"/>
        <a:buChar char="•"/>
        <a:defRPr sz="2800" kern="1200">
          <a:solidFill>
            <a:srgbClr val="666765"/>
          </a:solidFill>
          <a:latin typeface="Arial"/>
          <a:ea typeface="ＭＳ Ｐゴシック" charset="-128"/>
          <a:cs typeface="Arial"/>
        </a:defRPr>
      </a:lvl1pPr>
      <a:lvl2pPr marL="682625" indent="-225425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Arial" panose="020B0604020202020204" pitchFamily="34" charset="0"/>
        <a:buChar char="–"/>
        <a:defRPr sz="2400" kern="1200">
          <a:solidFill>
            <a:srgbClr val="666765"/>
          </a:solidFill>
          <a:latin typeface="Arial"/>
          <a:ea typeface="ＭＳ Ｐゴシック" charset="-128"/>
          <a:cs typeface="Arial"/>
        </a:defRPr>
      </a:lvl2pPr>
      <a:lvl3pPr marL="1089025" indent="-174625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Arial" panose="020B0604020202020204" pitchFamily="34" charset="0"/>
        <a:buChar char="•"/>
        <a:defRPr sz="2000" kern="1200">
          <a:solidFill>
            <a:srgbClr val="666765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Arial" panose="020B0604020202020204" pitchFamily="34" charset="0"/>
        <a:buChar char="–"/>
        <a:defRPr sz="2000" kern="1200">
          <a:solidFill>
            <a:srgbClr val="666765"/>
          </a:solidFill>
          <a:latin typeface="Arial"/>
          <a:ea typeface="ＭＳ Ｐゴシック" charset="-128"/>
          <a:cs typeface="Arial"/>
        </a:defRPr>
      </a:lvl4pPr>
      <a:lvl5pPr marL="19986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Arial" panose="020B0604020202020204" pitchFamily="34" charset="0"/>
        <a:buChar char="•"/>
        <a:defRPr sz="2000" kern="1200">
          <a:solidFill>
            <a:srgbClr val="666765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20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9.png"/><Relationship Id="rId19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rletech.com/product/point-repeater/" TargetMode="External"/><Relationship Id="rId7" Type="http://schemas.openxmlformats.org/officeDocument/2006/relationships/hyperlink" Target="http://rletech.com/product/wi-th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hyperlink" Target="http://rletech.com/product/wi-ts/" TargetMode="External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openxmlformats.org/officeDocument/2006/relationships/hyperlink" Target="http://rletech.com/product/wi-di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hyperlink" Target="http://rletech.com/assets/LDRA6.jpg" TargetMode="Externa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4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59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letech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it-glossary/data-center-infrastructure-management-dci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rtner.com/technology/research/methodologies/hype-cycle.jsp" TargetMode="External"/><Relationship Id="rId5" Type="http://schemas.openxmlformats.org/officeDocument/2006/relationships/hyperlink" Target="http://www.telehouse.com/2017/01/robots-enter-the-data-center/" TargetMode="External"/><Relationship Id="rId4" Type="http://schemas.openxmlformats.org/officeDocument/2006/relationships/hyperlink" Target="http://www.nlyt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20C291-4847-4350-BD9B-D44A0E69D1DD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5123" name="Title 4"/>
          <p:cNvSpPr>
            <a:spLocks noGrp="1"/>
          </p:cNvSpPr>
          <p:nvPr>
            <p:ph type="title"/>
          </p:nvPr>
        </p:nvSpPr>
        <p:spPr>
          <a:xfrm>
            <a:off x="283553" y="2059577"/>
            <a:ext cx="3981265" cy="68738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  <a:t>Transforming White Space Into a High-Performance, Energy Efficient Data Center</a:t>
            </a:r>
            <a:b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</a:br>
            <a:b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</a:br>
            <a:r>
              <a:rPr lang="en-US" sz="2000" b="1" i="1" dirty="0">
                <a:latin typeface="Arial" charset="0"/>
                <a:cs typeface="Arial" charset="0"/>
              </a:rPr>
              <a:t>DCIM &amp; Monitoring Solutions</a:t>
            </a:r>
            <a:br>
              <a:rPr lang="en-US" sz="2000" dirty="0">
                <a:latin typeface="Arial" charset="0"/>
                <a:cs typeface="Arial" charset="0"/>
              </a:rPr>
            </a:b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997" y="4307553"/>
            <a:ext cx="325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Beyond Whitespace Seminar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April 27</a:t>
            </a:r>
            <a:r>
              <a:rPr lang="en-US" baseline="30000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th</a:t>
            </a: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, 2014</a:t>
            </a:r>
          </a:p>
          <a:p>
            <a:pPr algn="ctr" eaLnBrk="1" hangingPunct="1">
              <a:defRPr/>
            </a:pPr>
            <a:endParaRPr lang="en-US" sz="1600" dirty="0">
              <a:solidFill>
                <a:srgbClr val="666765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algn="ctr" eaLnBrk="1" hangingPunct="1">
              <a:defRPr/>
            </a:pPr>
            <a:r>
              <a:rPr lang="en-US" sz="1600" i="1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Presenter: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Cam Rogers</a:t>
            </a: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Director of International &amp; Western US Sales</a:t>
            </a:r>
            <a:endParaRPr lang="en-US" sz="1200" dirty="0">
              <a:solidFill>
                <a:srgbClr val="1391D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Site Monitoring Best Practices</a:t>
            </a:r>
          </a:p>
        </p:txBody>
      </p:sp>
      <p:sp>
        <p:nvSpPr>
          <p:cNvPr id="31747" name="Content Placeholder 22"/>
          <p:cNvSpPr>
            <a:spLocks noGrp="1"/>
          </p:cNvSpPr>
          <p:nvPr>
            <p:ph type="body" sz="quarter" idx="11"/>
          </p:nvPr>
        </p:nvSpPr>
        <p:spPr>
          <a:xfrm>
            <a:off x="2898776" y="1370013"/>
            <a:ext cx="5559424" cy="263683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u="sng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Enterprise Sites</a:t>
            </a:r>
          </a:p>
          <a:p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Integrate all existing equipment and sensors</a:t>
            </a:r>
          </a:p>
          <a:p>
            <a:pPr lvl="1">
              <a:buClr>
                <a:srgbClr val="1391D0"/>
              </a:buClr>
            </a:pPr>
            <a:r>
              <a:rPr lang="en-US" altLang="en-US" sz="1600" dirty="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Summary alarms from critical equipment</a:t>
            </a:r>
          </a:p>
          <a:p>
            <a:pPr lvl="1">
              <a:buClr>
                <a:srgbClr val="1391D0"/>
              </a:buClr>
            </a:pPr>
            <a:r>
              <a:rPr lang="en-US" altLang="en-US" sz="1600" dirty="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Intelligent protocols provide more information</a:t>
            </a:r>
          </a:p>
          <a:p>
            <a:pPr lvl="1">
              <a:buClr>
                <a:srgbClr val="1391D0"/>
              </a:buClr>
            </a:pPr>
            <a:r>
              <a:rPr lang="en-US" altLang="en-US" sz="1600" dirty="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Get creative and add appropriate sensors as needed </a:t>
            </a:r>
          </a:p>
          <a:p>
            <a:pPr lvl="1">
              <a:buClr>
                <a:srgbClr val="1391D0"/>
              </a:buClr>
            </a:pPr>
            <a:r>
              <a:rPr lang="en-US" altLang="en-US" sz="1600" dirty="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Make sure that alarms are routed to the right people</a:t>
            </a:r>
          </a:p>
          <a:p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Identify what can be added for comprehensive site monitoring</a:t>
            </a:r>
            <a:endParaRPr lang="en-US" altLang="en-US" sz="1200" dirty="0">
              <a:solidFill>
                <a:srgbClr val="1391D0"/>
              </a:solidFill>
              <a:latin typeface="Arial Rounded MT Bold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8" name="Date Placeholder 5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91352A5-F9E5-41A0-9CF8-11332685E74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509713"/>
            <a:ext cx="6413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5137150"/>
            <a:ext cx="1450974" cy="112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411397"/>
              </p:ext>
            </p:extLst>
          </p:nvPr>
        </p:nvGraphicFramePr>
        <p:xfrm>
          <a:off x="1816100" y="3118642"/>
          <a:ext cx="836613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83" name="Photo Editor Photo" r:id="rId6" imgW="1552792" imgH="2010056" progId="">
                  <p:embed/>
                </p:oleObj>
              </mc:Choice>
              <mc:Fallback>
                <p:oleObj name="Photo Editor Photo" r:id="rId6" imgW="1552792" imgH="2010056" progId="">
                  <p:embed/>
                  <p:pic>
                    <p:nvPicPr>
                      <p:cNvPr id="317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3118642"/>
                        <a:ext cx="836613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2" name="Picture 16" descr="KX-HCM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4865950"/>
            <a:ext cx="6365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" y="4259262"/>
            <a:ext cx="15700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046413"/>
            <a:ext cx="10191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68468"/>
              </p:ext>
            </p:extLst>
          </p:nvPr>
        </p:nvGraphicFramePr>
        <p:xfrm>
          <a:off x="410271" y="5353050"/>
          <a:ext cx="569318" cy="72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84" name="Photo Editor Photo" r:id="rId11" imgW="1171429" imgH="1495634" progId="">
                  <p:embed/>
                </p:oleObj>
              </mc:Choice>
              <mc:Fallback>
                <p:oleObj name="Photo Editor Photo" r:id="rId11" imgW="1171429" imgH="1495634" progId="">
                  <p:embed/>
                  <p:pic>
                    <p:nvPicPr>
                      <p:cNvPr id="3175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71" y="5353050"/>
                        <a:ext cx="569318" cy="726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756" name="Group 18"/>
          <p:cNvGrpSpPr>
            <a:grpSpLocks/>
          </p:cNvGrpSpPr>
          <p:nvPr/>
        </p:nvGrpSpPr>
        <p:grpSpPr bwMode="auto">
          <a:xfrm>
            <a:off x="1474493" y="5643563"/>
            <a:ext cx="1028700" cy="723900"/>
            <a:chOff x="2848" y="2176"/>
            <a:chExt cx="648" cy="456"/>
          </a:xfrm>
        </p:grpSpPr>
        <p:graphicFrame>
          <p:nvGraphicFramePr>
            <p:cNvPr id="31761" name="Object 4"/>
            <p:cNvGraphicFramePr>
              <a:graphicFrameLocks noChangeAspect="1"/>
            </p:cNvGraphicFramePr>
            <p:nvPr/>
          </p:nvGraphicFramePr>
          <p:xfrm>
            <a:off x="3191" y="2334"/>
            <a:ext cx="305" cy="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485" name="Photo Editor Photo" r:id="rId13" imgW="800212" imgH="733333" progId="">
                    <p:embed/>
                  </p:oleObj>
                </mc:Choice>
                <mc:Fallback>
                  <p:oleObj name="Photo Editor Photo" r:id="rId13" imgW="800212" imgH="733333" progId="">
                    <p:embed/>
                    <p:pic>
                      <p:nvPicPr>
                        <p:cNvPr id="3176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1" y="2334"/>
                          <a:ext cx="305" cy="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2" name="Object 7"/>
            <p:cNvGraphicFramePr>
              <a:graphicFrameLocks noChangeAspect="1"/>
            </p:cNvGraphicFramePr>
            <p:nvPr/>
          </p:nvGraphicFramePr>
          <p:xfrm>
            <a:off x="2848" y="2176"/>
            <a:ext cx="279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486" name="Photo Editor Photo" r:id="rId15" imgW="10593279" imgH="15733333" progId="">
                    <p:embed/>
                  </p:oleObj>
                </mc:Choice>
                <mc:Fallback>
                  <p:oleObj name="Photo Editor Photo" r:id="rId15" imgW="10593279" imgH="15733333" progId="">
                    <p:embed/>
                    <p:pic>
                      <p:nvPicPr>
                        <p:cNvPr id="31762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2176"/>
                          <a:ext cx="279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175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2146"/>
              </p:ext>
            </p:extLst>
          </p:nvPr>
        </p:nvGraphicFramePr>
        <p:xfrm>
          <a:off x="3050581" y="5424397"/>
          <a:ext cx="1343025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87" name="Photo Editor Photo" r:id="rId17" imgW="952633" imgH="762106" progId="">
                  <p:embed/>
                </p:oleObj>
              </mc:Choice>
              <mc:Fallback>
                <p:oleObj name="Photo Editor Photo" r:id="rId17" imgW="952633" imgH="762106" progId="">
                  <p:embed/>
                  <p:pic>
                    <p:nvPicPr>
                      <p:cNvPr id="317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581" y="5424397"/>
                        <a:ext cx="1343025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8" name="Picture 31" descr="HD150-2_300dp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670050"/>
            <a:ext cx="11731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36" y="5185832"/>
            <a:ext cx="838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13" y="5667375"/>
            <a:ext cx="10001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2"/>
          <p:cNvSpPr txBox="1">
            <a:spLocks/>
          </p:cNvSpPr>
          <p:nvPr/>
        </p:nvSpPr>
        <p:spPr bwMode="auto">
          <a:xfrm>
            <a:off x="2898776" y="3837781"/>
            <a:ext cx="5559424" cy="151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defRPr>
            </a:lvl1pPr>
            <a:lvl2pPr marL="682625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 kern="120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defRPr>
            </a:lvl2pPr>
            <a:lvl3pPr marL="1089025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 kern="120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defRPr>
            </a:lvl4pPr>
            <a:lvl5pPr marL="19986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b="1" u="sng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Colocation Sites</a:t>
            </a:r>
          </a:p>
          <a:p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Understand what information is available from your provider</a:t>
            </a:r>
          </a:p>
          <a:p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 may have the ability to add additional sensors within your leased space</a:t>
            </a:r>
          </a:p>
        </p:txBody>
      </p:sp>
    </p:spTree>
    <p:extLst>
      <p:ext uri="{BB962C8B-B14F-4D97-AF65-F5344CB8AC3E}">
        <p14:creationId xmlns:p14="http://schemas.microsoft.com/office/powerpoint/2010/main" val="1234817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895349" y="3419475"/>
            <a:ext cx="7343775" cy="2295525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latin typeface="Arial" charset="0"/>
                <a:ea typeface="ＭＳ Ｐゴシック" pitchFamily="34" charset="-128"/>
                <a:cs typeface="Arial" charset="0"/>
              </a:rPr>
              <a:t>Founded in 1984 – Raymond &amp; Lae Engineering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latin typeface="Arial" charset="0"/>
                <a:ea typeface="ＭＳ Ｐゴシック" pitchFamily="34" charset="-128"/>
                <a:cs typeface="Arial" charset="0"/>
              </a:rPr>
              <a:t>Headquarters and manufacturing located in Fort Collins, CO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latin typeface="Arial" charset="0"/>
                <a:ea typeface="ＭＳ Ｐゴシック" pitchFamily="34" charset="-128"/>
                <a:cs typeface="Arial" charset="0"/>
              </a:rPr>
              <a:t>Most products are made in Colorado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latin typeface="Arial" charset="0"/>
                <a:ea typeface="ＭＳ Ｐゴシック" pitchFamily="34" charset="-128"/>
                <a:cs typeface="Arial" charset="0"/>
              </a:rPr>
              <a:t>A recognized international leader in the facilities monitoring and leak detection markets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latin typeface="Arial" charset="0"/>
                <a:ea typeface="ＭＳ Ｐゴシック" pitchFamily="34" charset="-128"/>
                <a:cs typeface="Arial" charset="0"/>
              </a:rPr>
              <a:t>Three product categories that include…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altLang="en-US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Little About RLE Technologies…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04281" y="1728788"/>
            <a:ext cx="39862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i="1" dirty="0">
                <a:solidFill>
                  <a:srgbClr val="1391D0"/>
                </a:solidFill>
              </a:rPr>
              <a:t>We exist to prevent disasters, preserve our clients’ reputation and provide peace of mind.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505EDE-E250-403B-85D1-72D6630EAE8E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grpSp>
        <p:nvGrpSpPr>
          <p:cNvPr id="32771" name="Group 6"/>
          <p:cNvGrpSpPr>
            <a:grpSpLocks/>
          </p:cNvGrpSpPr>
          <p:nvPr/>
        </p:nvGrpSpPr>
        <p:grpSpPr bwMode="auto">
          <a:xfrm>
            <a:off x="0" y="914400"/>
            <a:ext cx="9144000" cy="1803400"/>
            <a:chOff x="0" y="990600"/>
            <a:chExt cx="9144000" cy="1804162"/>
          </a:xfrm>
        </p:grpSpPr>
        <p:pic>
          <p:nvPicPr>
            <p:cNvPr id="32774" name="Picture 9" descr="SeaHawk Logo Transparent 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313" y="990600"/>
              <a:ext cx="5119687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Box 17"/>
            <p:cNvSpPr txBox="1">
              <a:spLocks noChangeArrowheads="1"/>
            </p:cNvSpPr>
            <p:nvPr/>
          </p:nvSpPr>
          <p:spPr bwMode="auto">
            <a:xfrm>
              <a:off x="0" y="2209800"/>
              <a:ext cx="9144000" cy="58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4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200" i="1">
                <a:solidFill>
                  <a:srgbClr val="1391D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700" y="2165350"/>
            <a:ext cx="9131300" cy="503238"/>
          </a:xfrm>
        </p:spPr>
        <p:txBody>
          <a:bodyPr/>
          <a:lstStyle/>
          <a:p>
            <a:pPr algn="ctr">
              <a:defRPr/>
            </a:pPr>
            <a:r>
              <a:rPr lang="en-US" sz="3200" i="1" dirty="0">
                <a:latin typeface="Arial Rounded MT Bold"/>
                <a:ea typeface="ＭＳ Ｐゴシック"/>
                <a:cs typeface="+mn-cs"/>
              </a:rPr>
              <a:t>Leak Detection</a:t>
            </a:r>
            <a:endParaRPr lang="en-US" dirty="0"/>
          </a:p>
        </p:txBody>
      </p:sp>
      <p:pic>
        <p:nvPicPr>
          <p:cNvPr id="32773" name="Picture 9" descr="S:\Marketing\Photo_and_Graphics_Gallery\ProductPhotos_HighRes_for_Print\SeaHawk_Family_2011_CMYK_300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15620" r="2771" b="2388"/>
          <a:stretch>
            <a:fillRect/>
          </a:stretch>
        </p:blipFill>
        <p:spPr bwMode="auto">
          <a:xfrm>
            <a:off x="1900238" y="2895600"/>
            <a:ext cx="544512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Spot Detectors &amp; Sensing Cable</a:t>
            </a:r>
          </a:p>
        </p:txBody>
      </p:sp>
      <p:sp>
        <p:nvSpPr>
          <p:cNvPr id="36867" name="Content Placeholder 22"/>
          <p:cNvSpPr>
            <a:spLocks noGrp="1"/>
          </p:cNvSpPr>
          <p:nvPr>
            <p:ph idx="1"/>
          </p:nvPr>
        </p:nvSpPr>
        <p:spPr>
          <a:xfrm>
            <a:off x="347663" y="1474788"/>
            <a:ext cx="7924800" cy="485775"/>
          </a:xfrm>
        </p:spPr>
        <p:txBody>
          <a:bodyPr/>
          <a:lstStyle/>
          <a:p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Spot Detectors 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are used to detect conductive fluids in confined areas</a:t>
            </a:r>
          </a:p>
        </p:txBody>
      </p:sp>
      <p:sp>
        <p:nvSpPr>
          <p:cNvPr id="36868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66DAB9-BE25-4107-8B77-1BAC0CA4AA2B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36869" name="Picture 2" descr="S:\Marketing\Photo_and_Graphics_Gallery\Reshoot7-11\Final Photos\Seahawk\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214563"/>
            <a:ext cx="14081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S:\Marketing\Photo_and_Graphics_Gallery\Reshoot7-11\Final Photos\Seahawk\SD-R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214563"/>
            <a:ext cx="15557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S:\Marketing\Photo_and_Graphics_Gallery\Reshoot7-11\Final Photos\Seahawk\SD-Z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214563"/>
            <a:ext cx="14017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S:\Marketing\Photo_and_Graphics_Gallery\Reshoot7-11\Final Photos\Seahawk\SD-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2214563"/>
            <a:ext cx="1692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7663" y="3659188"/>
            <a:ext cx="7597775" cy="2228850"/>
            <a:chOff x="347663" y="3659188"/>
            <a:chExt cx="7597457" cy="2228033"/>
          </a:xfrm>
        </p:grpSpPr>
        <p:sp>
          <p:nvSpPr>
            <p:cNvPr id="36874" name="Content Placeholder 22"/>
            <p:cNvSpPr txBox="1">
              <a:spLocks/>
            </p:cNvSpPr>
            <p:nvPr/>
          </p:nvSpPr>
          <p:spPr bwMode="auto">
            <a:xfrm>
              <a:off x="347663" y="3659188"/>
              <a:ext cx="7597457" cy="48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27013" indent="-227013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4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 b="1"/>
                <a:t>Sensing Cable </a:t>
              </a:r>
              <a:r>
                <a:rPr lang="en-US" altLang="en-US" sz="2000"/>
                <a:t>is used to </a:t>
              </a:r>
              <a:r>
                <a:rPr lang="en-US" altLang="en-US" sz="2000" i="1"/>
                <a:t>encapsulate</a:t>
              </a:r>
              <a:r>
                <a:rPr lang="en-US" altLang="en-US" sz="2000"/>
                <a:t> sources of leaks or critical equipment that might be damaged by a leak</a:t>
              </a:r>
            </a:p>
          </p:txBody>
        </p:sp>
        <p:pic>
          <p:nvPicPr>
            <p:cNvPr id="36875" name="Picture 2" descr="S:\Marketing\Photo_and_Graphics_Gallery\Reshoot7-11\Final Photos\Seahawk\SenseCabl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655" y="4587400"/>
              <a:ext cx="1359638" cy="98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12" descr="S:\Marketing\Photo_and_Graphics_Gallery\Reshoot7-11\Final Photos\Seahawk\Chem-Cable-fixed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054" y="4581509"/>
              <a:ext cx="1581139" cy="99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7" name="Rectangle 7"/>
            <p:cNvSpPr>
              <a:spLocks noChangeArrowheads="1"/>
            </p:cNvSpPr>
            <p:nvPr/>
          </p:nvSpPr>
          <p:spPr bwMode="auto">
            <a:xfrm>
              <a:off x="2188374" y="5579443"/>
              <a:ext cx="1831975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4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i="1"/>
                <a:t>Conductive fluids</a:t>
              </a:r>
            </a:p>
          </p:txBody>
        </p:sp>
        <p:sp>
          <p:nvSpPr>
            <p:cNvPr id="36878" name="Rectangle 7"/>
            <p:cNvSpPr>
              <a:spLocks noChangeArrowheads="1"/>
            </p:cNvSpPr>
            <p:nvPr/>
          </p:nvSpPr>
          <p:spPr bwMode="auto">
            <a:xfrm>
              <a:off x="4272316" y="5573553"/>
              <a:ext cx="1831975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4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i="1"/>
                <a:t>Chemicals &amp; Acids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6FF11A3-5A7A-46B0-9C7C-2D923DD1412E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108547" name="Picture 11" descr="Falcon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7100"/>
            <a:ext cx="48291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itle 5"/>
          <p:cNvSpPr>
            <a:spLocks noGrp="1"/>
          </p:cNvSpPr>
          <p:nvPr>
            <p:ph type="title"/>
          </p:nvPr>
        </p:nvSpPr>
        <p:spPr>
          <a:xfrm>
            <a:off x="12700" y="2322513"/>
            <a:ext cx="9144000" cy="490537"/>
          </a:xfrm>
        </p:spPr>
        <p:txBody>
          <a:bodyPr/>
          <a:lstStyle/>
          <a:p>
            <a:pPr algn="ctr"/>
            <a:r>
              <a:rPr lang="en-US" altLang="en-US" sz="32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Alarm Monitoring &amp; Notification Products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85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305175"/>
            <a:ext cx="7164388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7A9BD1-4DFF-418A-B575-E9132363FDD0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304800" y="1444621"/>
            <a:ext cx="40481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Falcon products are used to provide visibility to sensors and equipment at anytime, from anywhere and provide direct alarm notification when conditions exceed acceptable limits.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endParaRPr lang="en-US" altLang="en-US" sz="1400" dirty="0"/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NO SOFTWARE REQUIRED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NO RECURRING COSTS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Configured and viewed with a web browser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Connect it to a network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Connect sensors and equipment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Establish acceptable limits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Identify who gets notified when conditions exceed acceptable limits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400" dirty="0"/>
              <a:t>Pass critical information up to a management system through standard communication protocols. (SNMP | Modbus | BACnet)</a:t>
            </a:r>
          </a:p>
        </p:txBody>
      </p:sp>
      <p:sp>
        <p:nvSpPr>
          <p:cNvPr id="2355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Falcon </a:t>
            </a:r>
            <a:r>
              <a:rPr lang="en-US" altLang="en-US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F200 &amp; FMS</a:t>
            </a:r>
          </a:p>
        </p:txBody>
      </p:sp>
      <p:pic>
        <p:nvPicPr>
          <p:cNvPr id="6" name="Picture 2" descr="http://rletech.com/assets/f200frontcleane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1510751"/>
            <a:ext cx="1876425" cy="118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rletech.com/wp-content/uploads/2014/01/FMS-2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24351"/>
            <a:ext cx="42957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rletech.com/wp-content/uploads/2014/01/FMS-1U-fro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2" y="3105151"/>
            <a:ext cx="42576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722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Can Falcon Products Monitor?</a:t>
            </a:r>
          </a:p>
        </p:txBody>
      </p:sp>
      <p:sp>
        <p:nvSpPr>
          <p:cNvPr id="110595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55CC3A-073B-4637-AEC9-CC7662348055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10596" name="Rectangle 3"/>
          <p:cNvSpPr>
            <a:spLocks noGrp="1" noChangeArrowheads="1"/>
          </p:cNvSpPr>
          <p:nvPr>
            <p:ph idx="1"/>
          </p:nvPr>
        </p:nvSpPr>
        <p:spPr>
          <a:xfrm>
            <a:off x="347663" y="1600200"/>
            <a:ext cx="8623300" cy="447992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 device that provides any of the following output signals: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Dry Contact, 4-20mA, 0-5VDC &amp; 0-10VDC…</a:t>
            </a:r>
          </a:p>
          <a:p>
            <a:pPr marL="342900" indent="-342900">
              <a:lnSpc>
                <a:spcPct val="120000"/>
              </a:lnSpc>
            </a:pPr>
            <a:endParaRPr lang="en-US" altLang="en-US" sz="1100" u="sng">
              <a:solidFill>
                <a:srgbClr val="1391D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1800" u="sng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Existing Equipment &amp; Sensors including:</a:t>
            </a:r>
            <a:endParaRPr lang="en-US" altLang="en-US" sz="1800" i="1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788" y="3076575"/>
            <a:ext cx="17526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Temperature</a:t>
            </a:r>
          </a:p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Humidity</a:t>
            </a:r>
          </a:p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Water</a:t>
            </a:r>
          </a:p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Voltage</a:t>
            </a:r>
          </a:p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Amperage</a:t>
            </a:r>
          </a:p>
          <a:p>
            <a:pPr indent="233363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391D0"/>
                </a:solidFill>
                <a:latin typeface="Arial" charset="0"/>
                <a:ea typeface="ＭＳ Ｐゴシック" charset="-128"/>
              </a:rPr>
              <a:t>Airflow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dirty="0">
              <a:solidFill>
                <a:srgbClr val="1391D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0598" name="TextBox 14"/>
          <p:cNvSpPr txBox="1">
            <a:spLocks noChangeArrowheads="1"/>
          </p:cNvSpPr>
          <p:nvPr/>
        </p:nvSpPr>
        <p:spPr bwMode="auto">
          <a:xfrm>
            <a:off x="2693988" y="3076575"/>
            <a:ext cx="1752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33363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Smoke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Gas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Motion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Door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Light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Sound</a:t>
            </a:r>
          </a:p>
        </p:txBody>
      </p:sp>
      <p:graphicFrame>
        <p:nvGraphicFramePr>
          <p:cNvPr id="110599" name="Object 5"/>
          <p:cNvGraphicFramePr>
            <a:graphicFrameLocks noChangeAspect="1"/>
          </p:cNvGraphicFramePr>
          <p:nvPr/>
        </p:nvGraphicFramePr>
        <p:xfrm>
          <a:off x="3784600" y="5146675"/>
          <a:ext cx="66198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7" name="Photo Editor Photo" r:id="rId4" imgW="1171429" imgH="1495634" progId="">
                  <p:embed/>
                </p:oleObj>
              </mc:Choice>
              <mc:Fallback>
                <p:oleObj name="Photo Editor Photo" r:id="rId4" imgW="1171429" imgH="149563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600" y="5146675"/>
                        <a:ext cx="661988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0600" name="Group 18"/>
          <p:cNvGrpSpPr>
            <a:grpSpLocks/>
          </p:cNvGrpSpPr>
          <p:nvPr/>
        </p:nvGrpSpPr>
        <p:grpSpPr bwMode="auto">
          <a:xfrm>
            <a:off x="1498600" y="5146675"/>
            <a:ext cx="1028700" cy="723900"/>
            <a:chOff x="2848" y="2176"/>
            <a:chExt cx="648" cy="456"/>
          </a:xfrm>
        </p:grpSpPr>
        <p:graphicFrame>
          <p:nvGraphicFramePr>
            <p:cNvPr id="110605" name="Object 6"/>
            <p:cNvGraphicFramePr>
              <a:graphicFrameLocks noChangeAspect="1"/>
            </p:cNvGraphicFramePr>
            <p:nvPr/>
          </p:nvGraphicFramePr>
          <p:xfrm>
            <a:off x="3191" y="2334"/>
            <a:ext cx="305" cy="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028" name="Photo Editor Photo" r:id="rId6" imgW="800212" imgH="733333" progId="">
                    <p:embed/>
                  </p:oleObj>
                </mc:Choice>
                <mc:Fallback>
                  <p:oleObj name="Photo Editor Photo" r:id="rId6" imgW="800212" imgH="733333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1" y="2334"/>
                          <a:ext cx="305" cy="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606" name="Object 7"/>
            <p:cNvGraphicFramePr>
              <a:graphicFrameLocks noChangeAspect="1"/>
            </p:cNvGraphicFramePr>
            <p:nvPr/>
          </p:nvGraphicFramePr>
          <p:xfrm>
            <a:off x="2848" y="2176"/>
            <a:ext cx="279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029" name="Photo Editor Photo" r:id="rId8" imgW="10593279" imgH="15733333" progId="">
                    <p:embed/>
                  </p:oleObj>
                </mc:Choice>
                <mc:Fallback>
                  <p:oleObj name="Photo Editor Photo" r:id="rId8" imgW="10593279" imgH="15733333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2176"/>
                          <a:ext cx="279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0601" name="Object 8"/>
          <p:cNvGraphicFramePr>
            <a:graphicFrameLocks noChangeAspect="1"/>
          </p:cNvGraphicFramePr>
          <p:nvPr/>
        </p:nvGraphicFramePr>
        <p:xfrm>
          <a:off x="4619625" y="3676650"/>
          <a:ext cx="1343025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30" name="Photo Editor Photo" r:id="rId10" imgW="952633" imgH="762106" progId="">
                  <p:embed/>
                </p:oleObj>
              </mc:Choice>
              <mc:Fallback>
                <p:oleObj name="Photo Editor Photo" r:id="rId10" imgW="952633" imgH="76210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3676650"/>
                        <a:ext cx="1343025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4618038"/>
            <a:ext cx="838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957513"/>
            <a:ext cx="10001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5146675"/>
            <a:ext cx="47942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Can Falcon Products Monitor?</a:t>
            </a:r>
          </a:p>
        </p:txBody>
      </p:sp>
      <p:sp>
        <p:nvSpPr>
          <p:cNvPr id="11264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E0F256-20BE-45A6-8C57-870CB85E36B1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12644" name="Rectangle 3"/>
          <p:cNvSpPr>
            <a:spLocks noGrp="1" noChangeArrowheads="1"/>
          </p:cNvSpPr>
          <p:nvPr>
            <p:ph idx="1"/>
          </p:nvPr>
        </p:nvSpPr>
        <p:spPr>
          <a:xfrm>
            <a:off x="347663" y="1600200"/>
            <a:ext cx="8623300" cy="447992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 device that provides any of the following output signals: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1391D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…SNMP, Modbus &amp; BACnet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en-US" sz="1100" u="sng">
              <a:solidFill>
                <a:srgbClr val="1391D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1800" u="sng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Existing Sensors &amp; Equipment including:</a:t>
            </a:r>
            <a:endParaRPr lang="en-US" altLang="en-US" sz="1800" i="1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45" name="TextBox 23"/>
          <p:cNvSpPr txBox="1">
            <a:spLocks noChangeArrowheads="1"/>
          </p:cNvSpPr>
          <p:nvPr/>
        </p:nvSpPr>
        <p:spPr bwMode="auto">
          <a:xfrm>
            <a:off x="331788" y="3073400"/>
            <a:ext cx="5181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33363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Computer Room Air Conditioners (CRAC’s)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Power Distribution Units (PDU’s)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Power Meters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Uninterruptable Power Supplies (UPS’s)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Branch Circuit Monitors (BCM’s),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Automatic Transfer Switches (ATS’s)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Transient Voltage Surge Suppressors (TVSS’s)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IP Cameras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Generators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Fire Panels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solidFill>
                  <a:srgbClr val="1391D0"/>
                </a:solidFill>
              </a:rPr>
              <a:t>Security Systems</a:t>
            </a:r>
          </a:p>
        </p:txBody>
      </p:sp>
      <p:pic>
        <p:nvPicPr>
          <p:cNvPr id="1126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3679825"/>
            <a:ext cx="830263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5257800"/>
            <a:ext cx="14287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8" name="Object 6"/>
          <p:cNvGraphicFramePr>
            <a:graphicFrameLocks noChangeAspect="1"/>
          </p:cNvGraphicFramePr>
          <p:nvPr/>
        </p:nvGraphicFramePr>
        <p:xfrm>
          <a:off x="5199063" y="4333875"/>
          <a:ext cx="6286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7" name="Photo Editor Photo" r:id="rId6" imgW="1552792" imgH="2010056" progId="">
                  <p:embed/>
                </p:oleObj>
              </mc:Choice>
              <mc:Fallback>
                <p:oleObj name="Photo Editor Photo" r:id="rId6" imgW="1552792" imgH="201005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4333875"/>
                        <a:ext cx="6286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4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5324475"/>
            <a:ext cx="1819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2725738"/>
            <a:ext cx="1230312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5" descr="http://www.veris.com/mainstreet/get_image.aspx?domain=stage.veris.com&amp;image_guid=e185e067-6286-4934-92f1-d2a539269683&amp;size=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235200"/>
            <a:ext cx="14763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Wireless Sensor Network Manager</a:t>
            </a:r>
          </a:p>
        </p:txBody>
      </p:sp>
      <p:sp>
        <p:nvSpPr>
          <p:cNvPr id="93187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652E5A-7F45-4968-961E-ADD01B490030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93188" name="Content Placeholder 15"/>
          <p:cNvSpPr>
            <a:spLocks noGrp="1"/>
          </p:cNvSpPr>
          <p:nvPr>
            <p:ph idx="1"/>
          </p:nvPr>
        </p:nvSpPr>
        <p:spPr>
          <a:xfrm>
            <a:off x="346075" y="1495425"/>
            <a:ext cx="7902575" cy="2276475"/>
          </a:xfrm>
        </p:spPr>
        <p:txBody>
          <a:bodyPr/>
          <a:lstStyle/>
          <a:p>
            <a:pPr marL="342900" indent="-342900">
              <a:lnSpc>
                <a:spcPct val="12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Simplify sensor deployment by eliminating the need to run sensor wiring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Allow sensors to be easily relocated when the needs arise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Designed to accommodate acceptable frequencies worldwide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Provides direct alarm notification when conditions exceed acceptable limits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Integrate with existing management system with SNMP, Modbus and BACnet protocols</a:t>
            </a:r>
          </a:p>
        </p:txBody>
      </p:sp>
      <p:pic>
        <p:nvPicPr>
          <p:cNvPr id="93189" name="Picture 8" descr="http://rletech.com/assets/Wi-PR1-310x2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4416425"/>
            <a:ext cx="1174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0" descr="http://rletech.com/assets/Wi-TS-310x2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232400"/>
            <a:ext cx="1174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12" descr="http://rletech.com/assets/Wi-THS-310x20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4416425"/>
            <a:ext cx="1174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4" descr="http://rletech.com/assets/Wi-DIT1-310x200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5232400"/>
            <a:ext cx="1174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1" descr="C:\Users\nbettis\Desktop\Wi-MG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416425"/>
            <a:ext cx="31162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75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93111CF-E90B-4FBB-84D4-4A5F1CD04E29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198659" name="Picture 8" descr="Raptor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04900"/>
            <a:ext cx="47958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itle 4"/>
          <p:cNvSpPr>
            <a:spLocks noGrp="1"/>
          </p:cNvSpPr>
          <p:nvPr>
            <p:ph type="title"/>
          </p:nvPr>
        </p:nvSpPr>
        <p:spPr>
          <a:xfrm>
            <a:off x="263525" y="2306638"/>
            <a:ext cx="8623300" cy="731837"/>
          </a:xfrm>
        </p:spPr>
        <p:txBody>
          <a:bodyPr/>
          <a:lstStyle/>
          <a:p>
            <a:pPr algn="ctr"/>
            <a:r>
              <a:rPr lang="en-US" altLang="en-US" sz="32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Integration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2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Solutions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98661" name="Picture 6" descr="http://rletech.com/assets/ProtocolConverter-Du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964113"/>
            <a:ext cx="364966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2" descr="SeaHawk LDRA6 zone leak detection module and remote alarm status pane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267075"/>
            <a:ext cx="2501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6" descr="http://rletech.com/assets/PF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4327525"/>
            <a:ext cx="155257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923925" y="1704975"/>
            <a:ext cx="7315200" cy="26193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i="1" dirty="0">
                <a:latin typeface="Calibri" panose="020F0502020204030204" pitchFamily="34" charset="0"/>
              </a:rPr>
              <a:t>Data Center Infrastructure Management</a:t>
            </a:r>
          </a:p>
          <a:p>
            <a:pPr marL="0" indent="0">
              <a:buNone/>
            </a:pPr>
            <a:endParaRPr lang="en-US" sz="1100" b="1" i="1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It seems everyone has a slightly different definition.</a:t>
            </a:r>
          </a:p>
          <a:p>
            <a:pPr marL="457200" lvl="1" indent="0">
              <a:buNone/>
            </a:pPr>
            <a:endParaRPr lang="en-US" sz="8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Gartner defines DCIM as tools that “...monitor, measure, manage, and/or control data center utilization and energy consumption of all IT-related equipment… and facility infrastructure components...”¹</a:t>
            </a:r>
          </a:p>
          <a:p>
            <a:pPr>
              <a:buFont typeface="Arial" charset="0"/>
              <a:buNone/>
              <a:defRPr/>
            </a:pPr>
            <a:endParaRPr lang="en-US" altLang="en-US" sz="1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</a:t>
            </a:r>
            <a:r>
              <a:rPr lang="en-US" altLang="en-US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DCIM?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2751" y="4130974"/>
            <a:ext cx="528637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rPr>
              <a:t>One DCIM software provider understood the confusion in the market, and proactively went so far as to publish a DCIM for Dummies </a:t>
            </a:r>
            <a:r>
              <a:rPr lang="en-US" dirty="0" err="1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rPr>
              <a:t>book²</a:t>
            </a:r>
            <a:r>
              <a:rPr lang="en-US" dirty="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rPr>
              <a:t> to help explain the DCIM landscape to its potential customers.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96" y="4051898"/>
            <a:ext cx="1346490" cy="20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53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Raptor Integration Solutions</a:t>
            </a:r>
          </a:p>
        </p:txBody>
      </p:sp>
      <p:sp>
        <p:nvSpPr>
          <p:cNvPr id="200707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DB8763-4C34-4C1D-A0DD-28753EFB17E1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200708" name="Content Placeholder 6"/>
          <p:cNvSpPr>
            <a:spLocks noGrp="1"/>
          </p:cNvSpPr>
          <p:nvPr>
            <p:ph idx="1"/>
          </p:nvPr>
        </p:nvSpPr>
        <p:spPr>
          <a:xfrm>
            <a:off x="347663" y="1600200"/>
            <a:ext cx="8150225" cy="1182688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Protocol Converter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accepts SNMP, Modbus and BACnet signals from up to 32 devices and translates the signals to SNMP, Modbus and BACnet for integration.</a:t>
            </a:r>
          </a:p>
        </p:txBody>
      </p:sp>
      <p:pic>
        <p:nvPicPr>
          <p:cNvPr id="200709" name="Picture 2" descr="S:\Marketing\Photo_and_Graphics_Gallery\Reshoot7-11\Final Photos\Raptor\ProtocolConverter-inpu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703513"/>
            <a:ext cx="28194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4" descr="S:\Marketing\Photo_and_Graphics_Gallery\Reshoot7-11\Final Photos\Raptor\ProtocolConverter-Du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703513"/>
            <a:ext cx="23034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00063" y="3841750"/>
            <a:ext cx="8150225" cy="2124075"/>
            <a:chOff x="499872" y="3841095"/>
            <a:chExt cx="8151069" cy="2125466"/>
          </a:xfrm>
        </p:grpSpPr>
        <p:sp>
          <p:nvSpPr>
            <p:cNvPr id="200712" name="Content Placeholder 6"/>
            <p:cNvSpPr txBox="1">
              <a:spLocks/>
            </p:cNvSpPr>
            <p:nvPr/>
          </p:nvSpPr>
          <p:spPr bwMode="auto">
            <a:xfrm>
              <a:off x="499872" y="3841095"/>
              <a:ext cx="8151069" cy="44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27013" indent="-227013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4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–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A6A6"/>
                </a:buClr>
                <a:buSzPct val="80000"/>
                <a:buFont typeface="Arial" panose="020B0604020202020204" pitchFamily="34" charset="0"/>
                <a:buChar char="•"/>
                <a:defRPr sz="2000">
                  <a:solidFill>
                    <a:srgbClr val="66676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/>
                <a:t>Unique application may require specialty products</a:t>
              </a:r>
            </a:p>
          </p:txBody>
        </p:sp>
        <p:pic>
          <p:nvPicPr>
            <p:cNvPr id="200713" name="Picture 2" descr="S:\Marketing\Photo_and_Graphics_Gallery\Reshoot7-11\Final Photos\Raptor\GFM6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59" y="4370293"/>
              <a:ext cx="1359529" cy="1596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4" name="Picture 4" descr="S:\Marketing\Photo_and_Graphics_Gallery\Reshoot7-11\Final Photos\Raptor\PFM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289" y="4711039"/>
              <a:ext cx="828093" cy="90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5" name="Picture 6" descr="S:\Marketing\Photo_and_Graphics_Gallery\Reshoot7-11\Final Photos\Raptor\PFM-I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322" y="4574468"/>
              <a:ext cx="1476425" cy="119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6" name="Picture 8" descr="S:\Marketing\Photo_and_Graphics_Gallery\Reshoot7-11\Final Photos\Raptor\RA1x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310" y="5138401"/>
              <a:ext cx="608055" cy="82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7" name="Picture 10" descr="S:\Marketing\Photo_and_Graphics_Gallery\Reshoot7-11\Final Photos\Raptor\RR5x10-board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075" y="4370293"/>
              <a:ext cx="798624" cy="69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8" name="Picture 12" descr="S:\Marketing\Photo_and_Graphics_Gallery\Reshoot7-11\Final Photos\Seahawk\LDRA6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639" y="4574468"/>
              <a:ext cx="1571710" cy="122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30"/>
          <p:cNvSpPr txBox="1">
            <a:spLocks noChangeArrowheads="1"/>
          </p:cNvSpPr>
          <p:nvPr/>
        </p:nvSpPr>
        <p:spPr bwMode="auto">
          <a:xfrm>
            <a:off x="0" y="2173288"/>
            <a:ext cx="91440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Temperature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Humidity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Power / Amperage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Airflow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Smoke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Gas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Motion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1391D0"/>
                </a:solidFill>
              </a:rPr>
              <a:t>Door</a:t>
            </a:r>
          </a:p>
        </p:txBody>
      </p:sp>
      <p:sp>
        <p:nvSpPr>
          <p:cNvPr id="212995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7C09A0-E9FB-4344-AFF4-C85A3656DF75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212996" name="Title 7"/>
          <p:cNvSpPr txBox="1">
            <a:spLocks/>
          </p:cNvSpPr>
          <p:nvPr/>
        </p:nvSpPr>
        <p:spPr bwMode="auto">
          <a:xfrm>
            <a:off x="892176" y="1295400"/>
            <a:ext cx="732789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RLE Technologies has partnered with numerous other manufacturers to be able to provide a variety of sensors to completely protect critical facilities</a:t>
            </a:r>
            <a:endParaRPr lang="en-US" altLang="en-US" sz="2000" i="1" dirty="0"/>
          </a:p>
        </p:txBody>
      </p:sp>
      <p:graphicFrame>
        <p:nvGraphicFramePr>
          <p:cNvPr id="212997" name="Object 2"/>
          <p:cNvGraphicFramePr>
            <a:graphicFrameLocks noChangeAspect="1"/>
          </p:cNvGraphicFramePr>
          <p:nvPr/>
        </p:nvGraphicFramePr>
        <p:xfrm>
          <a:off x="550863" y="5314950"/>
          <a:ext cx="66198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44" name="Photo Editor Photo" r:id="rId4" imgW="1171429" imgH="1495634" progId="">
                  <p:embed/>
                </p:oleObj>
              </mc:Choice>
              <mc:Fallback>
                <p:oleObj name="Photo Editor Photo" r:id="rId4" imgW="1171429" imgH="149563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314950"/>
                        <a:ext cx="661987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8" name="Object 3"/>
          <p:cNvGraphicFramePr>
            <a:graphicFrameLocks noChangeAspect="1"/>
          </p:cNvGraphicFramePr>
          <p:nvPr/>
        </p:nvGraphicFramePr>
        <p:xfrm>
          <a:off x="1924050" y="4168775"/>
          <a:ext cx="151447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45" name="Photo Editor Photo" r:id="rId6" imgW="1552792" imgH="2010056" progId="">
                  <p:embed/>
                </p:oleObj>
              </mc:Choice>
              <mc:Fallback>
                <p:oleObj name="Photo Editor Photo" r:id="rId6" imgW="1552792" imgH="201005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4168775"/>
                        <a:ext cx="1514475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2999" name="Group 18"/>
          <p:cNvGrpSpPr>
            <a:grpSpLocks/>
          </p:cNvGrpSpPr>
          <p:nvPr/>
        </p:nvGrpSpPr>
        <p:grpSpPr bwMode="auto">
          <a:xfrm>
            <a:off x="347663" y="3427413"/>
            <a:ext cx="1028700" cy="723900"/>
            <a:chOff x="2848" y="2176"/>
            <a:chExt cx="648" cy="456"/>
          </a:xfrm>
        </p:grpSpPr>
        <p:graphicFrame>
          <p:nvGraphicFramePr>
            <p:cNvPr id="213006" name="Object 4"/>
            <p:cNvGraphicFramePr>
              <a:graphicFrameLocks noChangeAspect="1"/>
            </p:cNvGraphicFramePr>
            <p:nvPr/>
          </p:nvGraphicFramePr>
          <p:xfrm>
            <a:off x="3191" y="2334"/>
            <a:ext cx="305" cy="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646" name="Photo Editor Photo" r:id="rId8" imgW="800212" imgH="733333" progId="">
                    <p:embed/>
                  </p:oleObj>
                </mc:Choice>
                <mc:Fallback>
                  <p:oleObj name="Photo Editor Photo" r:id="rId8" imgW="800212" imgH="733333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1" y="2334"/>
                          <a:ext cx="305" cy="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007" name="Object 5"/>
            <p:cNvGraphicFramePr>
              <a:graphicFrameLocks noChangeAspect="1"/>
            </p:cNvGraphicFramePr>
            <p:nvPr/>
          </p:nvGraphicFramePr>
          <p:xfrm>
            <a:off x="2848" y="2176"/>
            <a:ext cx="279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647" name="Photo Editor Photo" r:id="rId10" imgW="10593279" imgH="15733333" progId="">
                    <p:embed/>
                  </p:oleObj>
                </mc:Choice>
                <mc:Fallback>
                  <p:oleObj name="Photo Editor Photo" r:id="rId10" imgW="10593279" imgH="15733333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2176"/>
                          <a:ext cx="279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3000" name="Object 6"/>
          <p:cNvGraphicFramePr>
            <a:graphicFrameLocks noChangeAspect="1"/>
          </p:cNvGraphicFramePr>
          <p:nvPr/>
        </p:nvGraphicFramePr>
        <p:xfrm>
          <a:off x="5653088" y="4160838"/>
          <a:ext cx="1343025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48" name="Photo Editor Photo" r:id="rId12" imgW="952633" imgH="762106" progId="">
                  <p:embed/>
                </p:oleObj>
              </mc:Choice>
              <mc:Fallback>
                <p:oleObj name="Photo Editor Photo" r:id="rId12" imgW="952633" imgH="76210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4160838"/>
                        <a:ext cx="1343025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001" name="Object 7"/>
          <p:cNvGraphicFramePr>
            <a:graphicFrameLocks noGrp="1" noChangeAspect="1"/>
          </p:cNvGraphicFramePr>
          <p:nvPr>
            <p:ph/>
          </p:nvPr>
        </p:nvGraphicFramePr>
        <p:xfrm>
          <a:off x="6172200" y="2867025"/>
          <a:ext cx="6096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49" name="Photo Editor Photo" r:id="rId14" imgW="3428571" imgH="4114286" progId="">
                  <p:embed/>
                </p:oleObj>
              </mc:Choice>
              <mc:Fallback>
                <p:oleObj name="Photo Editor Photo" r:id="rId14" imgW="3428571" imgH="4114286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867025"/>
                        <a:ext cx="6096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02" name="Title 17"/>
          <p:cNvSpPr>
            <a:spLocks noGrp="1"/>
          </p:cNvSpPr>
          <p:nvPr>
            <p:ph type="title"/>
          </p:nvPr>
        </p:nvSpPr>
        <p:spPr>
          <a:xfrm>
            <a:off x="347663" y="225425"/>
            <a:ext cx="8623300" cy="9445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RLE Technologies – </a:t>
            </a:r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Single Source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13003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4884738"/>
            <a:ext cx="10001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4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2600325"/>
            <a:ext cx="14795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005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3133725"/>
            <a:ext cx="588962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904875" y="1492328"/>
            <a:ext cx="7304617" cy="222626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altLang="en-US" sz="1800" dirty="0">
                <a:latin typeface="Arial" charset="0"/>
                <a:ea typeface="ＭＳ Ｐゴシック" pitchFamily="34" charset="-128"/>
                <a:cs typeface="Arial" charset="0"/>
              </a:rPr>
              <a:t>Founded in 2003, multiple patents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1800" dirty="0">
                <a:latin typeface="Arial" charset="0"/>
                <a:ea typeface="ＭＳ Ｐゴシック" pitchFamily="34" charset="-128"/>
                <a:cs typeface="Arial" charset="0"/>
              </a:rPr>
              <a:t>Complete raised flooring systems available for data center and cleanroom environments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1800" dirty="0">
                <a:latin typeface="Arial" charset="0"/>
                <a:ea typeface="ＭＳ Ｐゴシック" pitchFamily="34" charset="-128"/>
                <a:cs typeface="Arial" charset="0"/>
              </a:rPr>
              <a:t>Airflow Panels are designed fit into any existing or new raised access floor system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Integrated handles – easy to install/move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Available with dampers to more precisely control airflow</a:t>
            </a: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471434"/>
            <a:ext cx="8645525" cy="70014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Introducing… Triad Raised Floors</a:t>
            </a:r>
          </a:p>
        </p:txBody>
      </p:sp>
      <p:pic>
        <p:nvPicPr>
          <p:cNvPr id="215044" name="Picture 4" descr="http://triadfloors.com/wp-content/uploads/2016/05/prod-float-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0" y="4376938"/>
            <a:ext cx="1453696" cy="122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8" name="Picture 8" descr="5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82" y="4190271"/>
            <a:ext cx="1852612" cy="135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650642"/>
            <a:ext cx="1600200" cy="14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triadfloors.com/wp-content/uploads/2016/05/56_tile-closeup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3" y="4464719"/>
            <a:ext cx="1381125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329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471434"/>
            <a:ext cx="8645525" cy="70014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Triad Raised Floors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3925" y="1355736"/>
            <a:ext cx="7324725" cy="1979434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>
                <a:solidFill>
                  <a:srgbClr val="6666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According to EMC, “cooling alone can account for 60 to 70 percent of data center power costs.</a:t>
            </a:r>
            <a:r>
              <a:rPr lang="en-US" sz="2000" i="1" dirty="0">
                <a:solidFill>
                  <a:srgbClr val="6666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baseline="30000" dirty="0">
                <a:solidFill>
                  <a:srgbClr val="6666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000" baseline="30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500" dirty="0">
              <a:solidFill>
                <a:srgbClr val="666666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391D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 well-designed airflow system can:</a:t>
            </a:r>
          </a:p>
          <a:p>
            <a:pPr marL="0" indent="0">
              <a:buNone/>
            </a:pPr>
            <a:endParaRPr lang="en-US" sz="500" b="1" dirty="0">
              <a:solidFill>
                <a:srgbClr val="666666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1800" dirty="0">
                <a:solidFill>
                  <a:srgbClr val="6666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reduce the need for CRAC/CRAH generated air by up to 50%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rgbClr val="6666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lower the upper server temperatures by 10 to 20 degrees.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583" t="35491" r="2813" b="11137"/>
          <a:stretch/>
        </p:blipFill>
        <p:spPr>
          <a:xfrm>
            <a:off x="1325562" y="3484153"/>
            <a:ext cx="6521450" cy="27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629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7C09A0-E9FB-4344-AFF4-C85A3656DF75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212996" name="Title 7"/>
          <p:cNvSpPr txBox="1">
            <a:spLocks/>
          </p:cNvSpPr>
          <p:nvPr/>
        </p:nvSpPr>
        <p:spPr bwMode="auto">
          <a:xfrm>
            <a:off x="995363" y="2539614"/>
            <a:ext cx="7327899" cy="19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2000" dirty="0"/>
              <a:t>Does it make sense to manage your own white space or let someone else manage the white space for you?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endParaRPr lang="en-US" altLang="en-US" sz="1200" dirty="0"/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2000" dirty="0"/>
              <a:t>Monitoring is the foundation of </a:t>
            </a:r>
            <a:r>
              <a:rPr lang="en-US" altLang="en-US" sz="2000" i="1" dirty="0"/>
              <a:t>every</a:t>
            </a:r>
            <a:r>
              <a:rPr lang="en-US" altLang="en-US" sz="2000" dirty="0"/>
              <a:t> DCIM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endParaRPr lang="en-US" altLang="en-US" sz="1200" dirty="0"/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2000" dirty="0"/>
              <a:t>Integrate what you have and add what is needed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endParaRPr lang="en-US" altLang="en-US" sz="1200" dirty="0"/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2000" dirty="0"/>
              <a:t>Identify what you would like to accomplish today and also what may be needed in the future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endParaRPr lang="en-US" altLang="en-US" sz="1200" dirty="0"/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2000" dirty="0"/>
              <a:t>One size does not fit all!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  <a:buClrTx/>
              <a:buSzTx/>
            </a:pPr>
            <a:endParaRPr lang="en-US" altLang="en-US" sz="2000" i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7663" y="600075"/>
            <a:ext cx="8623300" cy="579438"/>
          </a:xfrm>
        </p:spPr>
        <p:txBody>
          <a:bodyPr/>
          <a:lstStyle/>
          <a:p>
            <a:r>
              <a:rPr lang="en-US" dirty="0"/>
              <a:t>In Conclusion…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56278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i="1" dirty="0">
                <a:solidFill>
                  <a:srgbClr val="1391D0"/>
                </a:solidFill>
              </a:rPr>
              <a:t>“A journey of a thousand miles begins with a single step”</a:t>
            </a:r>
          </a:p>
        </p:txBody>
      </p:sp>
    </p:spTree>
    <p:extLst>
      <p:ext uri="{BB962C8B-B14F-4D97-AF65-F5344CB8AC3E}">
        <p14:creationId xmlns:p14="http://schemas.microsoft.com/office/powerpoint/2010/main" val="196098289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1347" y="5981700"/>
            <a:ext cx="500253" cy="3048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23" y="1487054"/>
            <a:ext cx="6010113" cy="45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70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spect="1" noChangeArrowheads="1"/>
          </p:cNvSpPr>
          <p:nvPr/>
        </p:nvSpPr>
        <p:spPr bwMode="auto">
          <a:xfrm>
            <a:off x="566738" y="1652588"/>
            <a:ext cx="5557837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666765"/>
                </a:solidFill>
                <a:cs typeface="Arial" charset="0"/>
                <a:hlinkClick r:id="rId3"/>
              </a:rPr>
              <a:t>rletech.com</a:t>
            </a:r>
            <a:endParaRPr lang="en-US" altLang="en-US" sz="2400" dirty="0">
              <a:solidFill>
                <a:srgbClr val="666765"/>
              </a:solidFill>
              <a:cs typeface="Arial" charset="0"/>
            </a:endParaRPr>
          </a:p>
          <a:p>
            <a:pPr marL="690563" lvl="1" indent="-233363">
              <a:spcBef>
                <a:spcPct val="50000"/>
              </a:spcBef>
              <a:buSzPct val="80000"/>
              <a:buFont typeface="Arial" charset="0"/>
              <a:buChar char="–"/>
            </a:pPr>
            <a:r>
              <a:rPr lang="en-US" altLang="en-US" dirty="0">
                <a:solidFill>
                  <a:srgbClr val="1391D0"/>
                </a:solidFill>
                <a:cs typeface="Arial" charset="0"/>
              </a:rPr>
              <a:t>Product literature</a:t>
            </a:r>
            <a:endParaRPr lang="en-US" altLang="en-US" sz="2400" dirty="0">
              <a:solidFill>
                <a:srgbClr val="1391D0"/>
              </a:solidFill>
              <a:cs typeface="Arial" charset="0"/>
            </a:endParaRPr>
          </a:p>
          <a:p>
            <a:pPr marL="1147763" lvl="2" indent="-233363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600" dirty="0">
                <a:solidFill>
                  <a:srgbClr val="666765"/>
                </a:solidFill>
                <a:cs typeface="Arial" charset="0"/>
              </a:rPr>
              <a:t>Datasheets</a:t>
            </a:r>
          </a:p>
          <a:p>
            <a:pPr marL="1147763" lvl="2" indent="-233363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600" dirty="0">
                <a:solidFill>
                  <a:srgbClr val="666765"/>
                </a:solidFill>
                <a:cs typeface="Arial" charset="0"/>
              </a:rPr>
              <a:t>Quick Start Guides</a:t>
            </a:r>
          </a:p>
          <a:p>
            <a:pPr marL="1147763" lvl="2" indent="-233363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600" dirty="0">
                <a:solidFill>
                  <a:srgbClr val="666765"/>
                </a:solidFill>
                <a:cs typeface="Arial" charset="0"/>
              </a:rPr>
              <a:t>User Guides</a:t>
            </a:r>
          </a:p>
          <a:p>
            <a:pPr marL="1147763" lvl="2" indent="-233363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600" dirty="0">
                <a:solidFill>
                  <a:srgbClr val="666765"/>
                </a:solidFill>
                <a:cs typeface="Arial" charset="0"/>
              </a:rPr>
              <a:t>Architect and Engineering Specifications</a:t>
            </a:r>
          </a:p>
          <a:p>
            <a:pPr marL="1147763" lvl="2" indent="-233363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600" dirty="0">
                <a:solidFill>
                  <a:srgbClr val="666765"/>
                </a:solidFill>
                <a:cs typeface="Arial" charset="0"/>
              </a:rPr>
              <a:t>Videos</a:t>
            </a:r>
          </a:p>
          <a:p>
            <a:pPr marL="690563" lvl="1" indent="-233363">
              <a:spcBef>
                <a:spcPct val="50000"/>
              </a:spcBef>
              <a:buSzPct val="80000"/>
              <a:buFont typeface="Arial" charset="0"/>
              <a:buChar char="–"/>
            </a:pPr>
            <a:r>
              <a:rPr lang="en-US" altLang="en-US" dirty="0">
                <a:solidFill>
                  <a:srgbClr val="1391D0"/>
                </a:solidFill>
                <a:cs typeface="Arial" charset="0"/>
              </a:rPr>
              <a:t>Live demos for IP based products are available on the specific product web page of our web site</a:t>
            </a:r>
          </a:p>
          <a:p>
            <a:pPr marL="690563" lvl="1" indent="-233363">
              <a:spcBef>
                <a:spcPct val="50000"/>
              </a:spcBef>
              <a:buSzPct val="80000"/>
              <a:buFont typeface="Arial" charset="0"/>
              <a:buChar char="–"/>
            </a:pPr>
            <a:endParaRPr lang="en-US" altLang="en-US" sz="1600" dirty="0">
              <a:solidFill>
                <a:srgbClr val="666765"/>
              </a:solidFill>
              <a:cs typeface="Arial" charset="0"/>
            </a:endParaRPr>
          </a:p>
        </p:txBody>
      </p:sp>
      <p:sp>
        <p:nvSpPr>
          <p:cNvPr id="26628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Resources</a:t>
            </a:r>
          </a:p>
        </p:txBody>
      </p:sp>
      <p:pic>
        <p:nvPicPr>
          <p:cNvPr id="26629" name="Picture 6" descr="http://www.independentmusicadvice.com/wp-content/uploads/2010/05/music-business-resourc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481138"/>
            <a:ext cx="2343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514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20C291-4847-4350-BD9B-D44A0E69D1DD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5123" name="Title 4"/>
          <p:cNvSpPr>
            <a:spLocks noGrp="1"/>
          </p:cNvSpPr>
          <p:nvPr>
            <p:ph type="title"/>
          </p:nvPr>
        </p:nvSpPr>
        <p:spPr>
          <a:xfrm>
            <a:off x="283553" y="2059577"/>
            <a:ext cx="3981265" cy="68738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  <a:t>Transforming White Space Into a High-Performance, Energy Efficient Data Center</a:t>
            </a:r>
            <a:b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</a:br>
            <a:br>
              <a:rPr lang="en-US" sz="2400" dirty="0">
                <a:solidFill>
                  <a:srgbClr val="666765"/>
                </a:solidFill>
                <a:latin typeface="Arial" charset="0"/>
                <a:cs typeface="Arial" charset="0"/>
              </a:rPr>
            </a:br>
            <a:r>
              <a:rPr lang="en-US" sz="2000" i="1" dirty="0">
                <a:latin typeface="Arial" charset="0"/>
                <a:cs typeface="Arial" charset="0"/>
              </a:rPr>
              <a:t>DCIM &amp; Monitoring Solutions</a:t>
            </a:r>
            <a:br>
              <a:rPr lang="en-US" sz="2000" dirty="0">
                <a:latin typeface="Arial" charset="0"/>
                <a:cs typeface="Arial" charset="0"/>
              </a:rPr>
            </a:b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997" y="4307553"/>
            <a:ext cx="325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Beyond Whitespace Seminar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April 27</a:t>
            </a:r>
            <a:r>
              <a:rPr lang="en-US" baseline="30000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th</a:t>
            </a:r>
            <a:r>
              <a:rPr lang="en-US" dirty="0">
                <a:solidFill>
                  <a:srgbClr val="666765"/>
                </a:solidFill>
                <a:latin typeface="Arial" charset="0"/>
                <a:ea typeface="ＭＳ Ｐゴシック" charset="-128"/>
                <a:cs typeface="Arial" charset="0"/>
              </a:rPr>
              <a:t>, 2014</a:t>
            </a:r>
            <a:endParaRPr lang="en-US" sz="1600" dirty="0">
              <a:solidFill>
                <a:srgbClr val="1391D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997" y="5379576"/>
            <a:ext cx="325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1391D0"/>
                </a:solidFill>
                <a:latin typeface="Arial" charset="0"/>
                <a:ea typeface="ＭＳ Ｐゴシック" charset="-128"/>
                <a:cs typeface="Arial" charset="0"/>
              </a:rPr>
              <a:t>THANK YOU!</a:t>
            </a:r>
            <a:endParaRPr lang="en-US" sz="2800" b="1" dirty="0">
              <a:solidFill>
                <a:srgbClr val="1391D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4566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14400" y="1938338"/>
            <a:ext cx="7324726" cy="27765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600" dirty="0">
                <a:hlinkClick r:id="rId3"/>
              </a:rPr>
              <a:t>http://www.gartner.com/it-glossary/data-center-infrastructure-management-dcim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endParaRPr lang="en-US" sz="8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hlinkClick r:id="rId4"/>
              </a:rPr>
              <a:t>http://www.nlyte.com/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endParaRPr lang="en-US" sz="8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hlinkClick r:id="rId5"/>
              </a:rPr>
              <a:t>http://www.telehouse.com/2017/01/robots-enter-the-data-center/</a:t>
            </a:r>
            <a:endParaRPr lang="en-US" sz="1600" dirty="0">
              <a:hlinkClick r:id="rId6"/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hlinkClick r:id="rId6"/>
            </a:endParaRPr>
          </a:p>
          <a:p>
            <a:pPr marL="457200" indent="-457200">
              <a:buFont typeface="+mj-lt"/>
              <a:buAutoNum type="arabicPeriod"/>
            </a:pPr>
            <a:endParaRPr lang="en-US" sz="800" dirty="0"/>
          </a:p>
          <a:p>
            <a:pPr marL="228600" indent="-228600">
              <a:buAutoNum type="arabicPeriod"/>
            </a:pPr>
            <a:endParaRPr lang="en-US" sz="1100" dirty="0"/>
          </a:p>
          <a:p>
            <a:pPr marL="228600" indent="-228600">
              <a:buAutoNum type="arabicPeriod"/>
            </a:pPr>
            <a:endParaRPr lang="en-US" sz="1100" dirty="0"/>
          </a:p>
          <a:p>
            <a:pPr marL="228600" indent="-228600">
              <a:buAutoNum type="arabicPeriod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901687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923925" y="3295651"/>
            <a:ext cx="7315200" cy="1428750"/>
          </a:xfrm>
        </p:spPr>
        <p:txBody>
          <a:bodyPr/>
          <a:lstStyle/>
          <a:p>
            <a:pPr marL="285750" indent="-285750"/>
            <a:r>
              <a:rPr lang="en-US" sz="1800" dirty="0"/>
              <a:t>One international company purchased a monitoring solution from a leading DCIM provider, and then put out an RFQ for a DCIM system because they were unaware that the system they already had was fully capable of being used as a DCIM solution.</a:t>
            </a:r>
            <a:endParaRPr lang="en-US" altLang="en-US" sz="14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DCIM Complexity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923925" y="4571137"/>
            <a:ext cx="7315200" cy="122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rPr>
              <a:t>Another major national company purchased a DCIM solution almost two years ago, and has yet to implement it. It was too complex and their staff didn’t have time to “learn” how to use it – still relying on existing BMS.</a:t>
            </a:r>
          </a:p>
        </p:txBody>
      </p:sp>
      <p:pic>
        <p:nvPicPr>
          <p:cNvPr id="215042" name="Picture 2" descr="Image result for conf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7" y="1083037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3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904875" y="1457326"/>
            <a:ext cx="7334250" cy="447674"/>
          </a:xfrm>
        </p:spPr>
        <p:txBody>
          <a:bodyPr/>
          <a:lstStyle/>
          <a:p>
            <a:r>
              <a:rPr lang="en-US" sz="1800" dirty="0"/>
              <a:t>DCIM, when deployed properly, enables real-time monitoring of, and data collection from, multiple disparate systems throughout the data center via multiple protocols.  </a:t>
            </a:r>
          </a:p>
          <a:p>
            <a:endParaRPr lang="en-US" sz="800" dirty="0"/>
          </a:p>
          <a:p>
            <a:r>
              <a:rPr lang="en-US" sz="1800" dirty="0"/>
              <a:t>This allows analysis of a wealth of data, including environmental conditions, power, CPU availability, space, asset tracking &amp; management, and available capacity of various systems.</a:t>
            </a: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Infrastructure Analytics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41" y="3541118"/>
            <a:ext cx="6200459" cy="27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14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904875" y="1714501"/>
            <a:ext cx="7334250" cy="44767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700" dirty="0"/>
          </a:p>
          <a:p>
            <a:pPr marL="285750" indent="-285750"/>
            <a:r>
              <a:rPr lang="en-US" sz="1800" dirty="0"/>
              <a:t>Increase operational efficiencies on both the IT and Facilities sides of the business to help reduce costs.</a:t>
            </a:r>
          </a:p>
          <a:p>
            <a:pPr marL="285750" indent="-285750"/>
            <a:endParaRPr lang="en-US" sz="700" dirty="0"/>
          </a:p>
          <a:p>
            <a:pPr marL="285750" indent="-285750"/>
            <a:r>
              <a:rPr lang="en-US" sz="1800" dirty="0"/>
              <a:t>Extend the health and lifecycle of your data center</a:t>
            </a:r>
          </a:p>
          <a:p>
            <a:pPr marL="285750" indent="-285750"/>
            <a:endParaRPr lang="en-US" sz="700" dirty="0"/>
          </a:p>
          <a:p>
            <a:pPr marL="285750" indent="-285750"/>
            <a:r>
              <a:rPr lang="en-US" sz="1800" dirty="0"/>
              <a:t>Better manage cooling and power through environmental and power monitoring.</a:t>
            </a:r>
          </a:p>
          <a:p>
            <a:pPr marL="285750" indent="-285750"/>
            <a:endParaRPr lang="en-US" sz="1800" dirty="0"/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Key DCIM Drivers &amp; Benefits</a:t>
            </a:r>
          </a:p>
        </p:txBody>
      </p:sp>
      <p:sp>
        <p:nvSpPr>
          <p:cNvPr id="2" name="Rectangle 1"/>
          <p:cNvSpPr/>
          <p:nvPr/>
        </p:nvSpPr>
        <p:spPr>
          <a:xfrm>
            <a:off x="904875" y="3494267"/>
            <a:ext cx="4534669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rgbClr val="666765"/>
              </a:solidFill>
              <a:latin typeface="Arial"/>
              <a:ea typeface="ＭＳ Ｐゴシック" charset="-128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765"/>
                </a:solidFill>
                <a:latin typeface="Arial"/>
                <a:ea typeface="ＭＳ Ｐゴシック" charset="-128"/>
                <a:cs typeface="Arial"/>
              </a:rPr>
              <a:t>DCIM solutions can be powerful tools that provide data center managers/operators with a wealth of information they would otherwise struggle to ascertain.</a:t>
            </a:r>
          </a:p>
          <a:p>
            <a:pPr marL="2857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rgbClr val="666765"/>
              </a:solidFill>
              <a:latin typeface="Arial"/>
              <a:ea typeface="ＭＳ Ｐゴシック" charset="-128"/>
              <a:cs typeface="Arial"/>
            </a:endParaRPr>
          </a:p>
          <a:p>
            <a:pPr>
              <a:spcBef>
                <a:spcPct val="20000"/>
              </a:spcBef>
              <a:buClr>
                <a:srgbClr val="A6A6A6"/>
              </a:buClr>
              <a:buSzPct val="80000"/>
            </a:pPr>
            <a:endParaRPr lang="en-US" sz="800" dirty="0"/>
          </a:p>
        </p:txBody>
      </p:sp>
      <p:pic>
        <p:nvPicPr>
          <p:cNvPr id="6" name="Picture 2" descr="http://www.channelweb.co.uk/IMG/700/247700/7-thumbs-up-370x229.png?14432053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44" y="3950618"/>
            <a:ext cx="352425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006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0" y="1704976"/>
            <a:ext cx="9144000" cy="5048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According to the Uptime 2015 Data Center Industry Survey:</a:t>
            </a: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do Data Centers Use DCIM?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963" y="2556001"/>
            <a:ext cx="5726846" cy="32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55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2"/>
          <p:cNvSpPr>
            <a:spLocks noGrp="1"/>
          </p:cNvSpPr>
          <p:nvPr>
            <p:ph idx="1"/>
          </p:nvPr>
        </p:nvSpPr>
        <p:spPr>
          <a:xfrm>
            <a:off x="1" y="5013326"/>
            <a:ext cx="9143999" cy="4476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“You can’t manage what you don’t measure.”</a:t>
            </a:r>
          </a:p>
        </p:txBody>
      </p:sp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46075" y="33338"/>
            <a:ext cx="8645525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Foundation of Every DCIM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8" t="3518" r="1689" b="3967"/>
          <a:stretch/>
        </p:blipFill>
        <p:spPr>
          <a:xfrm>
            <a:off x="1627187" y="1847850"/>
            <a:ext cx="5981701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A5528B-EA06-485A-8D48-235B232F18E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95575"/>
            <a:ext cx="91440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You can’t manage what you don’t </a:t>
            </a:r>
            <a:r>
              <a:rPr lang="en-US" b="1" i="1" u="sng" dirty="0"/>
              <a:t>monitor</a:t>
            </a:r>
            <a:r>
              <a:rPr lang="en-US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1434159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347663" y="33338"/>
            <a:ext cx="86233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Site Monitoring Best Practices</a:t>
            </a:r>
          </a:p>
        </p:txBody>
      </p:sp>
      <p:sp>
        <p:nvSpPr>
          <p:cNvPr id="31747" name="Content Placeholder 22"/>
          <p:cNvSpPr>
            <a:spLocks noGrp="1"/>
          </p:cNvSpPr>
          <p:nvPr>
            <p:ph type="body" sz="quarter" idx="11"/>
          </p:nvPr>
        </p:nvSpPr>
        <p:spPr>
          <a:xfrm>
            <a:off x="923924" y="1560513"/>
            <a:ext cx="7324726" cy="7254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Environmental and power monitoring can expose the underlying reasons for recurring problems. </a:t>
            </a:r>
          </a:p>
        </p:txBody>
      </p:sp>
      <p:sp>
        <p:nvSpPr>
          <p:cNvPr id="31748" name="Date Placeholder 5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4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rgbClr val="66676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91352A5-F9E5-41A0-9CF8-11332685E747}" type="datetime4">
              <a:rPr lang="en-US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April 25, 2017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35010" r="70692" b="20754"/>
          <a:stretch/>
        </p:blipFill>
        <p:spPr>
          <a:xfrm>
            <a:off x="787251" y="2428875"/>
            <a:ext cx="7611313" cy="35901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006311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http://www.intel.com/content/dam/www/public/us/en/images/diagrams/dcim-survey-infographic.jpg</a:t>
            </a:r>
          </a:p>
        </p:txBody>
      </p:sp>
    </p:spTree>
    <p:extLst>
      <p:ext uri="{BB962C8B-B14F-4D97-AF65-F5344CB8AC3E}">
        <p14:creationId xmlns:p14="http://schemas.microsoft.com/office/powerpoint/2010/main" val="33193847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1D0"/>
      </a:accent1>
      <a:accent2>
        <a:srgbClr val="629A47"/>
      </a:accent2>
      <a:accent3>
        <a:srgbClr val="F78E1E"/>
      </a:accent3>
      <a:accent4>
        <a:srgbClr val="0D6490"/>
      </a:accent4>
      <a:accent5>
        <a:srgbClr val="4D7938"/>
      </a:accent5>
      <a:accent6>
        <a:srgbClr val="CB761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12995</TotalTime>
  <Words>1234</Words>
  <Application>Microsoft Office PowerPoint</Application>
  <PresentationFormat>On-screen Show (4:3)</PresentationFormat>
  <Paragraphs>234</Paragraphs>
  <Slides>28</Slides>
  <Notes>28</Notes>
  <HiddenSlides>0</HiddenSlides>
  <MMClips>0</MMClips>
  <ScaleCrop>false</ScaleCrop>
  <HeadingPairs>
    <vt:vector size="10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4</vt:i4>
      </vt:variant>
    </vt:vector>
  </HeadingPairs>
  <TitlesOfParts>
    <vt:vector size="39" baseType="lpstr">
      <vt:lpstr>ＭＳ Ｐゴシック</vt:lpstr>
      <vt:lpstr>Arial</vt:lpstr>
      <vt:lpstr>Arial Rounded MT Bold</vt:lpstr>
      <vt:lpstr>Calibri</vt:lpstr>
      <vt:lpstr>Times New Roman</vt:lpstr>
      <vt:lpstr>Office Theme</vt:lpstr>
      <vt:lpstr>Photo Editor Photo</vt:lpstr>
      <vt:lpstr>Transforming White Space Into a High-Performance, Energy Efficient Data Center  DCIM &amp; Monitoring Solutions </vt:lpstr>
      <vt:lpstr>What is DCIM?</vt:lpstr>
      <vt:lpstr>DCIM Complexity</vt:lpstr>
      <vt:lpstr>Infrastructure Analytics</vt:lpstr>
      <vt:lpstr>Key DCIM Drivers &amp; Benefits</vt:lpstr>
      <vt:lpstr>How do Data Centers Use DCIM?</vt:lpstr>
      <vt:lpstr>The Foundation of Every DCIM</vt:lpstr>
      <vt:lpstr>PowerPoint Presentation</vt:lpstr>
      <vt:lpstr>Site Monitoring Best Practices</vt:lpstr>
      <vt:lpstr>Site Monitoring Best Practices</vt:lpstr>
      <vt:lpstr>A Little About RLE Technologies…</vt:lpstr>
      <vt:lpstr>Leak Detection</vt:lpstr>
      <vt:lpstr>Spot Detectors &amp; Sensing Cable</vt:lpstr>
      <vt:lpstr>Alarm Monitoring &amp; Notification Products</vt:lpstr>
      <vt:lpstr>Falcon F200 &amp; FMS</vt:lpstr>
      <vt:lpstr>What Can Falcon Products Monitor?</vt:lpstr>
      <vt:lpstr>What Can Falcon Products Monitor?</vt:lpstr>
      <vt:lpstr>Wireless Sensor Network Manager</vt:lpstr>
      <vt:lpstr>Integration Solutions</vt:lpstr>
      <vt:lpstr>Raptor Integration Solutions</vt:lpstr>
      <vt:lpstr>RLE Technologies – A Single Source</vt:lpstr>
      <vt:lpstr>Introducing… Triad Raised Floors</vt:lpstr>
      <vt:lpstr>Triad Raised Floors</vt:lpstr>
      <vt:lpstr>In Conclusion…</vt:lpstr>
      <vt:lpstr>Questions</vt:lpstr>
      <vt:lpstr>Resources</vt:lpstr>
      <vt:lpstr>Transforming White Space Into a High-Performance, Energy Efficient Data Center  DCIM &amp; Monitoring Solutions </vt:lpstr>
      <vt:lpstr>References</vt:lpstr>
      <vt:lpstr>Brief Introduction</vt:lpstr>
      <vt:lpstr>Full Introduction</vt:lpstr>
      <vt:lpstr>SeaHawk Leak Detection</vt:lpstr>
      <vt:lpstr>Falcon &amp; Raptor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crogers@rletech.com</dc:creator>
  <cp:lastModifiedBy>Cam Rogers</cp:lastModifiedBy>
  <cp:revision>979</cp:revision>
  <cp:lastPrinted>2013-05-09T14:39:19Z</cp:lastPrinted>
  <dcterms:created xsi:type="dcterms:W3CDTF">2010-12-03T20:57:52Z</dcterms:created>
  <dcterms:modified xsi:type="dcterms:W3CDTF">2017-04-25T15:44:05Z</dcterms:modified>
</cp:coreProperties>
</file>